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notesMasterIdLst>
    <p:notesMasterId r:id="rId15"/>
  </p:notesMasterIdLst>
  <p:sldIdLst>
    <p:sldId id="277" r:id="rId2"/>
    <p:sldId id="278" r:id="rId3"/>
    <p:sldId id="279" r:id="rId4"/>
    <p:sldId id="288" r:id="rId5"/>
    <p:sldId id="280" r:id="rId6"/>
    <p:sldId id="281" r:id="rId7"/>
    <p:sldId id="282" r:id="rId8"/>
    <p:sldId id="283" r:id="rId9"/>
    <p:sldId id="259" r:id="rId10"/>
    <p:sldId id="285" r:id="rId11"/>
    <p:sldId id="287" r:id="rId12"/>
    <p:sldId id="286" r:id="rId13"/>
    <p:sldId id="27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土屋 一朗" initials="土屋" lastIdx="1" clrIdx="0">
    <p:extLst>
      <p:ext uri="{19B8F6BF-5375-455C-9EA6-DF929625EA0E}">
        <p15:presenceInfo xmlns:p15="http://schemas.microsoft.com/office/powerpoint/2012/main" userId="5b4177617ad9159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56" autoAdjust="0"/>
    <p:restoredTop sz="87865"/>
  </p:normalViewPr>
  <p:slideViewPr>
    <p:cSldViewPr snapToGrid="0">
      <p:cViewPr>
        <p:scale>
          <a:sx n="60" d="100"/>
          <a:sy n="60" d="100"/>
        </p:scale>
        <p:origin x="1968" y="10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16E64B-4591-8D49-AF23-D4326EB83CF2}" type="datetimeFigureOut">
              <a:rPr kumimoji="1" lang="ja-JP" altLang="en-US" smtClean="0"/>
              <a:t>2019/4/19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4B0F6C-9ACD-AC4F-A2A1-53DFA37B413C}" type="slidenum">
              <a:rPr kumimoji="1" lang="ja-JP" altLang="en-US" smtClean="0"/>
              <a:t>‹#›</a:t>
            </a:fld>
            <a:endParaRPr kumimoji="1" lang="ja-JP" altLang="en-US"/>
          </a:p>
        </p:txBody>
      </p:sp>
    </p:spTree>
    <p:extLst>
      <p:ext uri="{BB962C8B-B14F-4D97-AF65-F5344CB8AC3E}">
        <p14:creationId xmlns:p14="http://schemas.microsoft.com/office/powerpoint/2010/main" val="310769421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チビはひらがな</a:t>
            </a:r>
            <a:endParaRPr kumimoji="1" lang="en-US" altLang="ja-JP" dirty="0"/>
          </a:p>
          <a:p>
            <a:r>
              <a:rPr kumimoji="1" lang="ja-JP" altLang="en-US"/>
              <a:t>表紙は番号なし</a:t>
            </a:r>
            <a:endParaRPr kumimoji="1" lang="en-US" altLang="ja-JP" dirty="0"/>
          </a:p>
          <a:p>
            <a:endParaRPr kumimoji="1" lang="en-US" altLang="ja-JP" dirty="0"/>
          </a:p>
          <a:p>
            <a:r>
              <a:rPr kumimoji="1" lang="en-US" altLang="ja-JP" dirty="0"/>
              <a:t>B </a:t>
            </a:r>
            <a:r>
              <a:rPr kumimoji="1" lang="ja-JP" altLang="en-US"/>
              <a:t>班</a:t>
            </a:r>
            <a:endParaRPr kumimoji="1" lang="en-US" altLang="ja-JP" dirty="0"/>
          </a:p>
        </p:txBody>
      </p:sp>
      <p:sp>
        <p:nvSpPr>
          <p:cNvPr id="4" name="スライド番号プレースホルダー 3"/>
          <p:cNvSpPr>
            <a:spLocks noGrp="1"/>
          </p:cNvSpPr>
          <p:nvPr>
            <p:ph type="sldNum" sz="quarter" idx="5"/>
          </p:nvPr>
        </p:nvSpPr>
        <p:spPr/>
        <p:txBody>
          <a:bodyPr/>
          <a:lstStyle/>
          <a:p>
            <a:fld id="{C94B0F6C-9ACD-AC4F-A2A1-53DFA37B413C}" type="slidenum">
              <a:rPr kumimoji="1" lang="ja-JP" altLang="en-US" smtClean="0"/>
              <a:t>1</a:t>
            </a:fld>
            <a:endParaRPr kumimoji="1" lang="ja-JP" altLang="en-US"/>
          </a:p>
        </p:txBody>
      </p:sp>
    </p:spTree>
    <p:extLst>
      <p:ext uri="{BB962C8B-B14F-4D97-AF65-F5344CB8AC3E}">
        <p14:creationId xmlns:p14="http://schemas.microsoft.com/office/powerpoint/2010/main" val="934571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global</a:t>
            </a:r>
            <a:r>
              <a:rPr kumimoji="1" lang="ja-JP" altLang="en-US"/>
              <a:t>だけ小文字</a:t>
            </a:r>
            <a:endParaRPr kumimoji="1" lang="en-US" altLang="ja-JP" dirty="0"/>
          </a:p>
          <a:p>
            <a:r>
              <a:rPr kumimoji="1" lang="ja-JP" altLang="en-US"/>
              <a:t>尤度による変化</a:t>
            </a:r>
            <a:endParaRPr kumimoji="1" lang="en-US" altLang="ja-JP" dirty="0"/>
          </a:p>
          <a:p>
            <a:r>
              <a:rPr kumimoji="1" lang="ja-JP" altLang="en-US"/>
              <a:t>ロバスト性？</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C94B0F6C-9ACD-AC4F-A2A1-53DFA37B413C}" type="slidenum">
              <a:rPr kumimoji="1" lang="ja-JP" altLang="en-US" smtClean="0"/>
              <a:t>10</a:t>
            </a:fld>
            <a:endParaRPr kumimoji="1" lang="ja-JP" altLang="en-US"/>
          </a:p>
        </p:txBody>
      </p:sp>
    </p:spTree>
    <p:extLst>
      <p:ext uri="{BB962C8B-B14F-4D97-AF65-F5344CB8AC3E}">
        <p14:creationId xmlns:p14="http://schemas.microsoft.com/office/powerpoint/2010/main" val="2477818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global</a:t>
            </a:r>
            <a:r>
              <a:rPr kumimoji="1" lang="ja-JP" altLang="en-US"/>
              <a:t>だけ小文字</a:t>
            </a:r>
            <a:endParaRPr kumimoji="1" lang="en-US" altLang="ja-JP" dirty="0"/>
          </a:p>
          <a:p>
            <a:r>
              <a:rPr kumimoji="1" lang="ja-JP" altLang="en-US"/>
              <a:t>位置がわかるように</a:t>
            </a:r>
            <a:endParaRPr kumimoji="1" lang="en-US" altLang="ja-JP" dirty="0"/>
          </a:p>
          <a:p>
            <a:r>
              <a:rPr kumimoji="1" lang="ja-JP" altLang="en-US"/>
              <a:t>グリッドを消す</a:t>
            </a:r>
            <a:endParaRPr kumimoji="1" lang="en-US" altLang="ja-JP" dirty="0"/>
          </a:p>
          <a:p>
            <a:r>
              <a:rPr kumimoji="1" lang="ja-JP" altLang="en-US"/>
              <a:t>実機の映像もあると良い</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C94B0F6C-9ACD-AC4F-A2A1-53DFA37B413C}" type="slidenum">
              <a:rPr kumimoji="1" lang="ja-JP" altLang="en-US" smtClean="0"/>
              <a:t>11</a:t>
            </a:fld>
            <a:endParaRPr kumimoji="1" lang="ja-JP" altLang="en-US"/>
          </a:p>
        </p:txBody>
      </p:sp>
    </p:spTree>
    <p:extLst>
      <p:ext uri="{BB962C8B-B14F-4D97-AF65-F5344CB8AC3E}">
        <p14:creationId xmlns:p14="http://schemas.microsoft.com/office/powerpoint/2010/main" val="3506513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発表フォーマット</a:t>
            </a:r>
            <a:endParaRPr kumimoji="1" lang="en-US" altLang="ja-JP" dirty="0"/>
          </a:p>
          <a:p>
            <a:r>
              <a:rPr kumimoji="1" lang="ja-JP" altLang="en-US"/>
              <a:t>映像</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94B0F6C-9ACD-AC4F-A2A1-53DFA37B413C}" type="slidenum">
              <a:rPr kumimoji="1" lang="ja-JP" altLang="en-US" smtClean="0"/>
              <a:t>12</a:t>
            </a:fld>
            <a:endParaRPr kumimoji="1" lang="ja-JP" altLang="en-US"/>
          </a:p>
        </p:txBody>
      </p:sp>
    </p:spTree>
    <p:extLst>
      <p:ext uri="{BB962C8B-B14F-4D97-AF65-F5344CB8AC3E}">
        <p14:creationId xmlns:p14="http://schemas.microsoft.com/office/powerpoint/2010/main" val="4060917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結合が一番大変</a:t>
            </a:r>
          </a:p>
        </p:txBody>
      </p:sp>
      <p:sp>
        <p:nvSpPr>
          <p:cNvPr id="4" name="スライド番号プレースホルダー 3"/>
          <p:cNvSpPr>
            <a:spLocks noGrp="1"/>
          </p:cNvSpPr>
          <p:nvPr>
            <p:ph type="sldNum" sz="quarter" idx="5"/>
          </p:nvPr>
        </p:nvSpPr>
        <p:spPr/>
        <p:txBody>
          <a:bodyPr/>
          <a:lstStyle/>
          <a:p>
            <a:fld id="{C94B0F6C-9ACD-AC4F-A2A1-53DFA37B413C}" type="slidenum">
              <a:rPr kumimoji="1" lang="ja-JP" altLang="en-US" smtClean="0"/>
              <a:t>13</a:t>
            </a:fld>
            <a:endParaRPr kumimoji="1" lang="ja-JP" altLang="en-US"/>
          </a:p>
        </p:txBody>
      </p:sp>
    </p:spTree>
    <p:extLst>
      <p:ext uri="{BB962C8B-B14F-4D97-AF65-F5344CB8AC3E}">
        <p14:creationId xmlns:p14="http://schemas.microsoft.com/office/powerpoint/2010/main" val="154006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棒人間は何</a:t>
            </a:r>
            <a:endParaRPr kumimoji="1" lang="en-US" altLang="ja-JP" dirty="0"/>
          </a:p>
          <a:p>
            <a:r>
              <a:rPr kumimoji="1" lang="ja-JP" altLang="en-US"/>
              <a:t>画像をちゃんと編集</a:t>
            </a:r>
            <a:endParaRPr kumimoji="1" lang="en-US" altLang="ja-JP" dirty="0"/>
          </a:p>
          <a:p>
            <a:r>
              <a:rPr kumimoji="1" lang="en-US" altLang="ja-JP" dirty="0"/>
              <a:t>LiDAR</a:t>
            </a:r>
          </a:p>
          <a:p>
            <a:r>
              <a:rPr kumimoji="1" lang="en-US" altLang="ja-JP" dirty="0"/>
              <a:t>GTUNE==&gt;</a:t>
            </a:r>
            <a:r>
              <a:rPr kumimoji="1" lang="ja-JP" altLang="en-US"/>
              <a:t>ノート</a:t>
            </a:r>
            <a:r>
              <a:rPr kumimoji="1" lang="en-US" altLang="ja-JP" dirty="0"/>
              <a:t>PC</a:t>
            </a:r>
          </a:p>
          <a:p>
            <a:r>
              <a:rPr kumimoji="1" lang="ja-JP" altLang="en-US"/>
              <a:t>名前は「</a:t>
            </a:r>
            <a:r>
              <a:rPr kumimoji="1" lang="en-US" altLang="ja-JP" dirty="0" err="1"/>
              <a:t>er</a:t>
            </a:r>
            <a:r>
              <a:rPr kumimoji="1" lang="ja-JP" altLang="en-US"/>
              <a:t>」</a:t>
            </a:r>
            <a:endParaRPr kumimoji="1" lang="en-US" altLang="ja-JP" dirty="0"/>
          </a:p>
          <a:p>
            <a:r>
              <a:rPr kumimoji="1" lang="ja-JP" altLang="en-US"/>
              <a:t>文字サイズ</a:t>
            </a:r>
            <a:endParaRPr kumimoji="1" lang="en-US" altLang="ja-JP" dirty="0"/>
          </a:p>
          <a:p>
            <a:r>
              <a:rPr kumimoji="1" lang="en-US" altLang="ja-JP" dirty="0"/>
              <a:t>Local -&gt; Global</a:t>
            </a:r>
            <a:r>
              <a:rPr kumimoji="1" lang="ja-JP" altLang="en-US"/>
              <a:t>も必要</a:t>
            </a:r>
            <a:endParaRPr kumimoji="1" lang="en-US" altLang="ja-JP" dirty="0"/>
          </a:p>
          <a:p>
            <a:r>
              <a:rPr kumimoji="1" lang="en-US" altLang="ja-JP" dirty="0"/>
              <a:t>Roomba </a:t>
            </a:r>
            <a:r>
              <a:rPr kumimoji="1" lang="ja-JP" altLang="en-US"/>
              <a:t>を細かく</a:t>
            </a:r>
            <a:endParaRPr kumimoji="1" lang="en-US" altLang="ja-JP" dirty="0"/>
          </a:p>
          <a:p>
            <a:r>
              <a:rPr kumimoji="1" lang="ja-JP" altLang="en-US"/>
              <a:t>何を送るか書く</a:t>
            </a:r>
            <a:endParaRPr kumimoji="1" lang="en-US" altLang="ja-JP" dirty="0"/>
          </a:p>
          <a:p>
            <a:endParaRPr kumimoji="1" lang="en-US" altLang="ja-JP" dirty="0"/>
          </a:p>
          <a:p>
            <a:r>
              <a:rPr kumimoji="1" lang="ja-JP" altLang="en-US"/>
              <a:t>判例区切る</a:t>
            </a:r>
            <a:endParaRPr kumimoji="1" lang="en-US" altLang="ja-JP" dirty="0"/>
          </a:p>
          <a:p>
            <a:r>
              <a:rPr kumimoji="1" lang="ja-JP" altLang="en-US"/>
              <a:t>分岐前に書く</a:t>
            </a:r>
            <a:endParaRPr kumimoji="1" lang="en-US" altLang="ja-JP" dirty="0"/>
          </a:p>
          <a:p>
            <a:r>
              <a:rPr kumimoji="1" lang="en-US" altLang="ja-JP" dirty="0"/>
              <a:t>motion Velocity</a:t>
            </a:r>
          </a:p>
          <a:p>
            <a:r>
              <a:rPr kumimoji="1" lang="en-US" altLang="ja-JP" dirty="0"/>
              <a:t>motion</a:t>
            </a:r>
            <a:r>
              <a:rPr kumimoji="1" lang="ja-JP" altLang="en-US"/>
              <a:t>だとアームっぽい</a:t>
            </a:r>
            <a:endParaRPr kumimoji="1" lang="en-US" altLang="ja-JP" dirty="0"/>
          </a:p>
          <a:p>
            <a:endParaRPr kumimoji="1" lang="en-US" altLang="ja-JP" dirty="0"/>
          </a:p>
          <a:p>
            <a:r>
              <a:rPr kumimoji="1" lang="en-US" altLang="ja-JP" dirty="0"/>
              <a:t>4/19</a:t>
            </a:r>
          </a:p>
          <a:p>
            <a:r>
              <a:rPr kumimoji="1" lang="en-US" altLang="ja-JP" dirty="0"/>
              <a:t>Motion</a:t>
            </a:r>
          </a:p>
          <a:p>
            <a:r>
              <a:rPr kumimoji="1" lang="en-US" altLang="ja-JP" dirty="0"/>
              <a:t>Motor</a:t>
            </a:r>
            <a:r>
              <a:rPr kumimoji="1" lang="ja-JP" altLang="en-US"/>
              <a:t>の文字サイズ</a:t>
            </a:r>
            <a:endParaRPr kumimoji="1" lang="en-US" altLang="ja-JP" dirty="0"/>
          </a:p>
          <a:p>
            <a:r>
              <a:rPr kumimoji="1" lang="ja-JP" altLang="en-US"/>
              <a:t>事前情報</a:t>
            </a:r>
            <a:r>
              <a:rPr kumimoji="1" lang="en-US" altLang="ja-JP" dirty="0"/>
              <a:t>(</a:t>
            </a:r>
            <a:r>
              <a:rPr kumimoji="1" lang="en-US" altLang="ja-JP" dirty="0" err="1"/>
              <a:t>Map,Waypoint</a:t>
            </a:r>
            <a:r>
              <a:rPr kumimoji="1" lang="en-US" altLang="ja-JP" dirty="0"/>
              <a:t>)</a:t>
            </a:r>
          </a:p>
          <a:p>
            <a:r>
              <a:rPr kumimoji="1" lang="ja-JP" altLang="en-US"/>
              <a:t>タイトルを上</a:t>
            </a:r>
            <a:endParaRPr kumimoji="1" lang="en-US" altLang="ja-JP" dirty="0"/>
          </a:p>
          <a:p>
            <a:r>
              <a:rPr kumimoji="1" lang="ja-JP" altLang="en-US"/>
              <a:t>背景の問題</a:t>
            </a:r>
            <a:endParaRPr kumimoji="1" lang="en-US" altLang="ja-JP" dirty="0"/>
          </a:p>
          <a:p>
            <a:r>
              <a:rPr kumimoji="1" lang="en-US" altLang="ja-JP" dirty="0"/>
              <a:t>AMSL</a:t>
            </a:r>
            <a:r>
              <a:rPr kumimoji="1" lang="ja-JP" altLang="en-US"/>
              <a:t>の使う</a:t>
            </a:r>
            <a:r>
              <a:rPr kumimoji="1" lang="en-US" altLang="ja-JP" dirty="0"/>
              <a:t>?</a:t>
            </a:r>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C94B0F6C-9ACD-AC4F-A2A1-53DFA37B413C}" type="slidenum">
              <a:rPr kumimoji="1" lang="ja-JP" altLang="en-US" smtClean="0"/>
              <a:t>2</a:t>
            </a:fld>
            <a:endParaRPr kumimoji="1" lang="ja-JP" altLang="en-US"/>
          </a:p>
        </p:txBody>
      </p:sp>
    </p:spTree>
    <p:extLst>
      <p:ext uri="{BB962C8B-B14F-4D97-AF65-F5344CB8AC3E}">
        <p14:creationId xmlns:p14="http://schemas.microsoft.com/office/powerpoint/2010/main" val="3975164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a:t>
            </a:r>
            <a:r>
              <a:rPr kumimoji="1" lang="ja-JP" altLang="en-US" dirty="0"/>
              <a:t>画像を取得して、</a:t>
            </a:r>
            <a:r>
              <a:rPr kumimoji="1" lang="en-US" altLang="ja-JP" dirty="0"/>
              <a:t>2</a:t>
            </a:r>
            <a:r>
              <a:rPr kumimoji="1" lang="ja-JP" altLang="en-US" dirty="0"/>
              <a:t>グレー画像にして、</a:t>
            </a:r>
            <a:r>
              <a:rPr kumimoji="1" lang="en-US" altLang="ja-JP" dirty="0"/>
              <a:t>3</a:t>
            </a:r>
            <a:r>
              <a:rPr kumimoji="1" lang="ja-JP" altLang="en-US" dirty="0"/>
              <a:t>ブロアをかけて、このブロアをかける目的は二値化するときに白黒が細かく出すぎないようにするためです。そして</a:t>
            </a:r>
            <a:r>
              <a:rPr kumimoji="1" lang="en-US" altLang="ja-JP" dirty="0"/>
              <a:t>4</a:t>
            </a:r>
            <a:r>
              <a:rPr kumimoji="1" lang="ja-JP" altLang="en-US" dirty="0"/>
              <a:t>二値化して、</a:t>
            </a:r>
            <a:r>
              <a:rPr kumimoji="1" lang="en-US" altLang="ja-JP" dirty="0"/>
              <a:t>5</a:t>
            </a:r>
            <a:r>
              <a:rPr kumimoji="1" lang="ja-JP" altLang="en-US" dirty="0"/>
              <a:t>白の輪郭をとり、</a:t>
            </a:r>
            <a:r>
              <a:rPr kumimoji="1" lang="en-US" altLang="ja-JP" dirty="0"/>
              <a:t>6</a:t>
            </a:r>
            <a:r>
              <a:rPr kumimoji="1" lang="ja-JP" altLang="en-US" dirty="0"/>
              <a:t>面積の小さすぎるものと、大きすぎるものをなくして、</a:t>
            </a:r>
            <a:r>
              <a:rPr kumimoji="1" lang="en-US" altLang="ja-JP" dirty="0"/>
              <a:t>7</a:t>
            </a:r>
            <a:r>
              <a:rPr kumimoji="1" lang="ja-JP" altLang="en-US" dirty="0"/>
              <a:t>輪郭を構成する点が過度に多くなりすぎないように近似化して、</a:t>
            </a:r>
            <a:r>
              <a:rPr kumimoji="1" lang="en-US" altLang="ja-JP" dirty="0"/>
              <a:t>8</a:t>
            </a:r>
            <a:r>
              <a:rPr kumimoji="1" lang="ja-JP" altLang="en-US" dirty="0"/>
              <a:t>形状が四角くないものを除く。ひとまず</a:t>
            </a:r>
            <a:r>
              <a:rPr kumimoji="1" lang="ja-JP" altLang="en-US"/>
              <a:t>これで完成しました。</a:t>
            </a:r>
            <a:endParaRPr kumimoji="1" lang="en-US" altLang="ja-JP" dirty="0"/>
          </a:p>
          <a:p>
            <a:endParaRPr kumimoji="1" lang="en-US" altLang="ja-JP" dirty="0"/>
          </a:p>
          <a:p>
            <a:r>
              <a:rPr kumimoji="1" lang="ja-JP" altLang="en-US"/>
              <a:t>フィルタ</a:t>
            </a:r>
            <a:endParaRPr kumimoji="1" lang="en-US" altLang="ja-JP" dirty="0"/>
          </a:p>
          <a:p>
            <a:r>
              <a:rPr kumimoji="1" lang="ja-JP" altLang="en-US"/>
              <a:t>もっと長く</a:t>
            </a:r>
            <a:endParaRPr kumimoji="1" lang="en-US" altLang="ja-JP" dirty="0"/>
          </a:p>
          <a:p>
            <a:r>
              <a:rPr kumimoji="1" lang="en-US" altLang="ja-JP" dirty="0"/>
              <a:t>OpenCV </a:t>
            </a:r>
            <a:r>
              <a:rPr kumimoji="1" lang="ja-JP" altLang="en-US"/>
              <a:t>最後</a:t>
            </a:r>
            <a:endParaRPr kumimoji="1" lang="en-US" altLang="ja-JP" dirty="0"/>
          </a:p>
          <a:p>
            <a:r>
              <a:rPr kumimoji="1" lang="ja-JP" altLang="en-US"/>
              <a:t>具体的に</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94B0F6C-9ACD-AC4F-A2A1-53DFA37B413C}" type="slidenum">
              <a:rPr kumimoji="1" lang="ja-JP" altLang="en-US" smtClean="0"/>
              <a:t>3</a:t>
            </a:fld>
            <a:endParaRPr kumimoji="1" lang="ja-JP" altLang="en-US"/>
          </a:p>
        </p:txBody>
      </p:sp>
    </p:spTree>
    <p:extLst>
      <p:ext uri="{BB962C8B-B14F-4D97-AF65-F5344CB8AC3E}">
        <p14:creationId xmlns:p14="http://schemas.microsoft.com/office/powerpoint/2010/main" val="2853454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a:t>
            </a:r>
            <a:r>
              <a:rPr kumimoji="1" lang="ja-JP" altLang="en-US" dirty="0"/>
              <a:t>画像を取得して、</a:t>
            </a:r>
            <a:r>
              <a:rPr kumimoji="1" lang="en-US" altLang="ja-JP" dirty="0"/>
              <a:t>2</a:t>
            </a:r>
            <a:r>
              <a:rPr kumimoji="1" lang="ja-JP" altLang="en-US" dirty="0"/>
              <a:t>グレー画像にして、</a:t>
            </a:r>
            <a:r>
              <a:rPr kumimoji="1" lang="en-US" altLang="ja-JP" dirty="0"/>
              <a:t>3</a:t>
            </a:r>
            <a:r>
              <a:rPr kumimoji="1" lang="ja-JP" altLang="en-US" dirty="0"/>
              <a:t>ブロアをかけて、このブロアをかける目的は二値化するときに白黒が細かく出すぎないようにするためです。そして</a:t>
            </a:r>
            <a:r>
              <a:rPr kumimoji="1" lang="en-US" altLang="ja-JP" dirty="0"/>
              <a:t>4</a:t>
            </a:r>
            <a:r>
              <a:rPr kumimoji="1" lang="ja-JP" altLang="en-US" dirty="0"/>
              <a:t>二値化して、</a:t>
            </a:r>
            <a:r>
              <a:rPr kumimoji="1" lang="en-US" altLang="ja-JP" dirty="0"/>
              <a:t>5</a:t>
            </a:r>
            <a:r>
              <a:rPr kumimoji="1" lang="ja-JP" altLang="en-US" dirty="0"/>
              <a:t>白の輪郭をとり、</a:t>
            </a:r>
            <a:r>
              <a:rPr kumimoji="1" lang="en-US" altLang="ja-JP" dirty="0"/>
              <a:t>6</a:t>
            </a:r>
            <a:r>
              <a:rPr kumimoji="1" lang="ja-JP" altLang="en-US" dirty="0"/>
              <a:t>面積の小さすぎるものと、大きすぎるものをなくして、</a:t>
            </a:r>
            <a:r>
              <a:rPr kumimoji="1" lang="en-US" altLang="ja-JP" dirty="0"/>
              <a:t>7</a:t>
            </a:r>
            <a:r>
              <a:rPr kumimoji="1" lang="ja-JP" altLang="en-US" dirty="0"/>
              <a:t>輪郭を構成する点が過度に多くなりすぎないように近似化して、</a:t>
            </a:r>
            <a:r>
              <a:rPr kumimoji="1" lang="en-US" altLang="ja-JP" dirty="0"/>
              <a:t>8</a:t>
            </a:r>
            <a:r>
              <a:rPr kumimoji="1" lang="ja-JP" altLang="en-US" dirty="0"/>
              <a:t>形状が四角くないものを除く。ひとまず</a:t>
            </a:r>
            <a:r>
              <a:rPr kumimoji="1" lang="ja-JP" altLang="en-US"/>
              <a:t>これで完成しました。</a:t>
            </a:r>
            <a:endParaRPr kumimoji="1" lang="en-US" altLang="ja-JP" dirty="0"/>
          </a:p>
          <a:p>
            <a:endParaRPr kumimoji="1" lang="en-US" altLang="ja-JP" dirty="0"/>
          </a:p>
          <a:p>
            <a:r>
              <a:rPr kumimoji="1" lang="ja-JP" altLang="en-US"/>
              <a:t>フィルタ</a:t>
            </a:r>
            <a:endParaRPr kumimoji="1" lang="en-US" altLang="ja-JP" dirty="0"/>
          </a:p>
          <a:p>
            <a:r>
              <a:rPr kumimoji="1" lang="ja-JP" altLang="en-US"/>
              <a:t>もっと長く</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94B0F6C-9ACD-AC4F-A2A1-53DFA37B413C}" type="slidenum">
              <a:rPr kumimoji="1" lang="ja-JP" altLang="en-US" smtClean="0"/>
              <a:t>4</a:t>
            </a:fld>
            <a:endParaRPr kumimoji="1" lang="ja-JP" altLang="en-US"/>
          </a:p>
        </p:txBody>
      </p:sp>
    </p:spTree>
    <p:extLst>
      <p:ext uri="{BB962C8B-B14F-4D97-AF65-F5344CB8AC3E}">
        <p14:creationId xmlns:p14="http://schemas.microsoft.com/office/powerpoint/2010/main" val="3815898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Open SLAM </a:t>
            </a:r>
            <a:r>
              <a:rPr kumimoji="1" lang="ja-JP" altLang="en-US"/>
              <a:t>は団体</a:t>
            </a:r>
            <a:endParaRPr kumimoji="1" lang="en-US" altLang="ja-JP" dirty="0"/>
          </a:p>
        </p:txBody>
      </p:sp>
      <p:sp>
        <p:nvSpPr>
          <p:cNvPr id="4" name="スライド番号プレースホルダー 3"/>
          <p:cNvSpPr>
            <a:spLocks noGrp="1"/>
          </p:cNvSpPr>
          <p:nvPr>
            <p:ph type="sldNum" sz="quarter" idx="5"/>
          </p:nvPr>
        </p:nvSpPr>
        <p:spPr/>
        <p:txBody>
          <a:bodyPr/>
          <a:lstStyle/>
          <a:p>
            <a:fld id="{C94B0F6C-9ACD-AC4F-A2A1-53DFA37B413C}" type="slidenum">
              <a:rPr kumimoji="1" lang="ja-JP" altLang="en-US" smtClean="0"/>
              <a:t>5</a:t>
            </a:fld>
            <a:endParaRPr kumimoji="1" lang="ja-JP" altLang="en-US"/>
          </a:p>
        </p:txBody>
      </p:sp>
    </p:spTree>
    <p:extLst>
      <p:ext uri="{BB962C8B-B14F-4D97-AF65-F5344CB8AC3E}">
        <p14:creationId xmlns:p14="http://schemas.microsoft.com/office/powerpoint/2010/main" val="1695962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受け取って二次元配列</a:t>
            </a:r>
            <a:endParaRPr kumimoji="1" lang="en-US" altLang="ja-JP" dirty="0"/>
          </a:p>
          <a:p>
            <a:endParaRPr kumimoji="1" lang="en-US" altLang="ja-JP" dirty="0"/>
          </a:p>
          <a:p>
            <a:r>
              <a:rPr kumimoji="1" lang="ja-JP" altLang="en-US"/>
              <a:t>句読点</a:t>
            </a:r>
            <a:endParaRPr kumimoji="1" lang="en-US" altLang="ja-JP" dirty="0"/>
          </a:p>
          <a:p>
            <a:r>
              <a:rPr kumimoji="1" lang="ja-JP" altLang="en-US"/>
              <a:t>日本語</a:t>
            </a:r>
            <a:endParaRPr kumimoji="1" lang="en-US" altLang="ja-JP" dirty="0"/>
          </a:p>
          <a:p>
            <a:r>
              <a:rPr kumimoji="1" lang="ja-JP" altLang="en-US"/>
              <a:t>通るように通過地点を設定</a:t>
            </a:r>
            <a:endParaRPr kumimoji="1" lang="en-US" altLang="ja-JP" dirty="0"/>
          </a:p>
          <a:p>
            <a:r>
              <a:rPr kumimoji="1" lang="ja-JP" altLang="en-US"/>
              <a:t>コストマップ</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C94B0F6C-9ACD-AC4F-A2A1-53DFA37B413C}" type="slidenum">
              <a:rPr kumimoji="1" lang="ja-JP" altLang="en-US" smtClean="0"/>
              <a:t>6</a:t>
            </a:fld>
            <a:endParaRPr kumimoji="1" lang="ja-JP" altLang="en-US"/>
          </a:p>
        </p:txBody>
      </p:sp>
    </p:spTree>
    <p:extLst>
      <p:ext uri="{BB962C8B-B14F-4D97-AF65-F5344CB8AC3E}">
        <p14:creationId xmlns:p14="http://schemas.microsoft.com/office/powerpoint/2010/main" val="2836835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受け取って二次元配列</a:t>
            </a:r>
            <a:endParaRPr kumimoji="1" lang="en-US" altLang="ja-JP" dirty="0"/>
          </a:p>
          <a:p>
            <a:r>
              <a:rPr kumimoji="1" lang="ja-JP" altLang="en-US"/>
              <a:t>スタート、ゴールを明確に</a:t>
            </a:r>
            <a:endParaRPr kumimoji="1" lang="en-US" altLang="ja-JP" dirty="0"/>
          </a:p>
          <a:p>
            <a:r>
              <a:rPr kumimoji="1" lang="ja-JP" altLang="en-US"/>
              <a:t>やじるしとパスを分ける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C94B0F6C-9ACD-AC4F-A2A1-53DFA37B413C}" type="slidenum">
              <a:rPr kumimoji="1" lang="ja-JP" altLang="en-US" smtClean="0"/>
              <a:t>7</a:t>
            </a:fld>
            <a:endParaRPr kumimoji="1" lang="ja-JP" altLang="en-US"/>
          </a:p>
        </p:txBody>
      </p:sp>
    </p:spTree>
    <p:extLst>
      <p:ext uri="{BB962C8B-B14F-4D97-AF65-F5344CB8AC3E}">
        <p14:creationId xmlns:p14="http://schemas.microsoft.com/office/powerpoint/2010/main" val="592876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結合が一番大変</a:t>
            </a:r>
            <a:endParaRPr kumimoji="1" lang="en-US" altLang="ja-JP" dirty="0"/>
          </a:p>
          <a:p>
            <a:r>
              <a:rPr kumimoji="1" lang="ja-JP" altLang="en-US"/>
              <a:t>星が見にくい</a:t>
            </a:r>
            <a:endParaRPr kumimoji="1" lang="en-US" altLang="ja-JP" dirty="0"/>
          </a:p>
          <a:p>
            <a:r>
              <a:rPr kumimoji="1" lang="ja-JP" altLang="en-US"/>
              <a:t>点線で結ぶ</a:t>
            </a:r>
            <a:endParaRPr kumimoji="1" lang="en-US" altLang="ja-JP" dirty="0"/>
          </a:p>
          <a:p>
            <a:r>
              <a:rPr kumimoji="1" lang="ja-JP" altLang="en-US"/>
              <a:t>句読点</a:t>
            </a:r>
            <a:endParaRPr kumimoji="1" lang="en-US" altLang="ja-JP" dirty="0"/>
          </a:p>
          <a:p>
            <a:r>
              <a:rPr kumimoji="1" lang="ja-JP" altLang="en-US"/>
              <a:t>約</a:t>
            </a:r>
            <a:r>
              <a:rPr kumimoji="1" lang="en-US" altLang="ja-JP" dirty="0"/>
              <a:t>?</a:t>
            </a:r>
          </a:p>
        </p:txBody>
      </p:sp>
      <p:sp>
        <p:nvSpPr>
          <p:cNvPr id="4" name="スライド番号プレースホルダー 3"/>
          <p:cNvSpPr>
            <a:spLocks noGrp="1"/>
          </p:cNvSpPr>
          <p:nvPr>
            <p:ph type="sldNum" sz="quarter" idx="5"/>
          </p:nvPr>
        </p:nvSpPr>
        <p:spPr/>
        <p:txBody>
          <a:bodyPr/>
          <a:lstStyle/>
          <a:p>
            <a:fld id="{C94B0F6C-9ACD-AC4F-A2A1-53DFA37B413C}" type="slidenum">
              <a:rPr kumimoji="1" lang="ja-JP" altLang="en-US" smtClean="0"/>
              <a:t>8</a:t>
            </a:fld>
            <a:endParaRPr kumimoji="1" lang="ja-JP" altLang="en-US"/>
          </a:p>
        </p:txBody>
      </p:sp>
    </p:spTree>
    <p:extLst>
      <p:ext uri="{BB962C8B-B14F-4D97-AF65-F5344CB8AC3E}">
        <p14:creationId xmlns:p14="http://schemas.microsoft.com/office/powerpoint/2010/main" val="2814382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global</a:t>
            </a:r>
            <a:r>
              <a:rPr kumimoji="1" lang="ja-JP" altLang="en-US"/>
              <a:t>だけ小文字</a:t>
            </a:r>
            <a:endParaRPr kumimoji="1" lang="en-US" altLang="ja-JP" dirty="0"/>
          </a:p>
          <a:p>
            <a:r>
              <a:rPr kumimoji="1" lang="ja-JP" altLang="en-US"/>
              <a:t>レーザ</a:t>
            </a:r>
            <a:endParaRPr kumimoji="1" lang="en-US" altLang="ja-JP" dirty="0"/>
          </a:p>
          <a:p>
            <a:r>
              <a:rPr kumimoji="1" lang="ja-JP" altLang="en-US"/>
              <a:t>オーグメント</a:t>
            </a:r>
            <a:endParaRPr kumimoji="1" lang="en-US" altLang="ja-JP" dirty="0"/>
          </a:p>
        </p:txBody>
      </p:sp>
      <p:sp>
        <p:nvSpPr>
          <p:cNvPr id="4" name="スライド番号プレースホルダー 3"/>
          <p:cNvSpPr>
            <a:spLocks noGrp="1"/>
          </p:cNvSpPr>
          <p:nvPr>
            <p:ph type="sldNum" sz="quarter" idx="5"/>
          </p:nvPr>
        </p:nvSpPr>
        <p:spPr/>
        <p:txBody>
          <a:bodyPr/>
          <a:lstStyle/>
          <a:p>
            <a:fld id="{C94B0F6C-9ACD-AC4F-A2A1-53DFA37B413C}" type="slidenum">
              <a:rPr kumimoji="1" lang="ja-JP" altLang="en-US" smtClean="0"/>
              <a:t>9</a:t>
            </a:fld>
            <a:endParaRPr kumimoji="1" lang="ja-JP" altLang="en-US"/>
          </a:p>
        </p:txBody>
      </p:sp>
    </p:spTree>
    <p:extLst>
      <p:ext uri="{BB962C8B-B14F-4D97-AF65-F5344CB8AC3E}">
        <p14:creationId xmlns:p14="http://schemas.microsoft.com/office/powerpoint/2010/main" val="4091858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FFB62F19-F563-47D1-A654-6B6D71413FD1}" type="datetime1">
              <a:rPr lang="ja-JP" altLang="en-US" smtClean="0"/>
              <a:t>2019/4/19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241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3D749B1-AD1A-4287-91F1-9843D0680AFE}" type="datetime1">
              <a:rPr lang="ja-JP" altLang="en-US" smtClean="0"/>
              <a:t>2019/4/19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70127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30C8C5D-5412-4CBF-B3DD-E1781D3A2AB7}" type="datetime1">
              <a:rPr lang="ja-JP" altLang="en-US" smtClean="0"/>
              <a:t>2019/4/19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80853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06F1B7D-DF64-443B-9DAA-F5C3EEBB0031}" type="datetime1">
              <a:rPr lang="ja-JP" altLang="en-US" smtClean="0"/>
              <a:t>2019/4/19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1817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0D66F15-AAA8-42CA-AB37-94766A03625C}" type="datetime1">
              <a:rPr lang="ja-JP" altLang="en-US" smtClean="0"/>
              <a:t>2019/4/19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257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568AA79-03CE-4A52-A6EB-E6FD01E4A92A}" type="datetime1">
              <a:rPr lang="ja-JP" altLang="en-US" smtClean="0"/>
              <a:t>2019/4/19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656784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9728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92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CF48A1B-46B9-4A08-93EF-9CB0F38CD8C8}" type="datetime1">
              <a:rPr lang="ja-JP" altLang="en-US" smtClean="0"/>
              <a:t>2019/4/19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3163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26992AC-40E5-4A02-9D2D-C7A405674CF4}" type="datetime1">
              <a:rPr lang="ja-JP" altLang="en-US" smtClean="0"/>
              <a:t>2019/4/19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2192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9FE30C6-2E56-4D5A-9E58-15693B637FC1}" type="datetime1">
              <a:rPr lang="ja-JP" altLang="en-US" smtClean="0"/>
              <a:t>2019/4/19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1710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E736B72-FBD6-47E3-944A-7D6336590E25}" type="datetime1">
              <a:rPr lang="ja-JP" altLang="en-US" smtClean="0"/>
              <a:t>2019/4/19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19954A3-9DFD-4C44-94BA-B95130A3BA1C}" type="slidenum">
              <a:rPr lang="en-US" smtClean="0"/>
              <a:t>‹#›</a:t>
            </a:fld>
            <a:endParaRPr lang="en-US" dirty="0"/>
          </a:p>
        </p:txBody>
      </p:sp>
    </p:spTree>
    <p:extLst>
      <p:ext uri="{BB962C8B-B14F-4D97-AF65-F5344CB8AC3E}">
        <p14:creationId xmlns:p14="http://schemas.microsoft.com/office/powerpoint/2010/main" val="2475223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B6E9111-F24D-4F51-B313-2A1C745FF5A8}" type="datetime1">
              <a:rPr lang="ja-JP" altLang="en-US" smtClean="0"/>
              <a:t>2019/4/19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7581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FAEDF11-25E7-4CA6-A0CC-8C16DE8D2542}" type="datetime1">
              <a:rPr lang="ja-JP" altLang="en-US" smtClean="0"/>
              <a:t>2019/4/19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94838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07181" y="1649791"/>
            <a:ext cx="10074707" cy="1646302"/>
          </a:xfrm>
        </p:spPr>
        <p:txBody>
          <a:bodyPr>
            <a:normAutofit/>
          </a:bodyPr>
          <a:lstStyle/>
          <a:p>
            <a:r>
              <a:rPr lang="ja-JP" altLang="en-US" b="1" dirty="0"/>
              <a:t>ちび</a:t>
            </a:r>
            <a:r>
              <a:rPr kumimoji="1" lang="ja-JP" altLang="en-US" b="1" dirty="0"/>
              <a:t>チャレ</a:t>
            </a:r>
            <a:r>
              <a:rPr kumimoji="1" lang="en-US" altLang="ja-JP" b="1" dirty="0"/>
              <a:t>B</a:t>
            </a:r>
            <a:r>
              <a:rPr kumimoji="1" lang="ja-JP" altLang="en-US" b="1" dirty="0"/>
              <a:t>進捗状況</a:t>
            </a:r>
          </a:p>
        </p:txBody>
      </p:sp>
      <p:sp>
        <p:nvSpPr>
          <p:cNvPr id="3" name="サブタイトル 2"/>
          <p:cNvSpPr>
            <a:spLocks noGrp="1"/>
          </p:cNvSpPr>
          <p:nvPr>
            <p:ph type="subTitle" idx="1"/>
          </p:nvPr>
        </p:nvSpPr>
        <p:spPr>
          <a:xfrm>
            <a:off x="2914953" y="4805579"/>
            <a:ext cx="7766936" cy="1096899"/>
          </a:xfrm>
        </p:spPr>
        <p:txBody>
          <a:bodyPr>
            <a:normAutofit fontScale="85000" lnSpcReduction="20000"/>
          </a:bodyPr>
          <a:lstStyle/>
          <a:p>
            <a:pPr algn="l"/>
            <a:r>
              <a:rPr kumimoji="1" lang="en-US" altLang="ja-JP" sz="4000" dirty="0"/>
              <a:t>B</a:t>
            </a:r>
            <a:r>
              <a:rPr lang="ja-JP" altLang="en-US" sz="4000" dirty="0"/>
              <a:t> </a:t>
            </a:r>
            <a:r>
              <a:rPr kumimoji="1" lang="ja-JP" altLang="en-US" sz="4000" dirty="0"/>
              <a:t>班</a:t>
            </a:r>
            <a:endParaRPr kumimoji="1" lang="en-US" altLang="ja-JP" sz="4000" dirty="0"/>
          </a:p>
          <a:p>
            <a:pPr algn="l"/>
            <a:r>
              <a:rPr kumimoji="1" lang="ja-JP" altLang="en-US" sz="4000" dirty="0"/>
              <a:t> </a:t>
            </a:r>
            <a:r>
              <a:rPr lang="ja-JP" altLang="en-US" sz="4000" dirty="0"/>
              <a:t>深津　吉内　島田　土屋</a:t>
            </a:r>
            <a:endParaRPr kumimoji="1" lang="ja-JP" altLang="en-US" sz="4000" dirty="0"/>
          </a:p>
        </p:txBody>
      </p:sp>
    </p:spTree>
    <p:extLst>
      <p:ext uri="{BB962C8B-B14F-4D97-AF65-F5344CB8AC3E}">
        <p14:creationId xmlns:p14="http://schemas.microsoft.com/office/powerpoint/2010/main" val="3176138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97280" y="825010"/>
            <a:ext cx="10058400" cy="1450757"/>
          </a:xfrm>
        </p:spPr>
        <p:txBody>
          <a:bodyPr/>
          <a:lstStyle/>
          <a:p>
            <a:r>
              <a:rPr kumimoji="1" lang="en-US" altLang="ja-JP" dirty="0">
                <a:latin typeface="+mj-ea"/>
              </a:rPr>
              <a:t>Localization(</a:t>
            </a:r>
            <a:r>
              <a:rPr kumimoji="1" lang="ja-JP" altLang="en-US">
                <a:latin typeface="+mj-ea"/>
              </a:rPr>
              <a:t>吉内）</a:t>
            </a:r>
            <a:br>
              <a:rPr kumimoji="1" lang="en-US" altLang="ja-JP" dirty="0"/>
            </a:br>
            <a:endParaRPr kumimoji="1" lang="ja-JP" altLang="en-US" dirty="0"/>
          </a:p>
        </p:txBody>
      </p:sp>
      <p:sp>
        <p:nvSpPr>
          <p:cNvPr id="3" name="コンテンツ プレースホルダー 2"/>
          <p:cNvSpPr>
            <a:spLocks noGrp="1"/>
          </p:cNvSpPr>
          <p:nvPr>
            <p:ph idx="1"/>
          </p:nvPr>
        </p:nvSpPr>
        <p:spPr/>
        <p:txBody>
          <a:bodyPr>
            <a:normAutofit fontScale="92500"/>
          </a:bodyPr>
          <a:lstStyle/>
          <a:p>
            <a:pPr marL="0" indent="0">
              <a:buNone/>
            </a:pPr>
            <a:r>
              <a:rPr lang="ja-JP" altLang="en-US" sz="3200"/>
              <a:t>尤度が第三四分位数よりもパーティクルの位置情報を平均し，</a:t>
            </a:r>
            <a:endParaRPr lang="en-US" altLang="ja-JP" sz="3200" dirty="0"/>
          </a:p>
          <a:p>
            <a:pPr marL="0" indent="0">
              <a:buNone/>
            </a:pPr>
            <a:r>
              <a:rPr lang="ja-JP" altLang="en-US" sz="3200"/>
              <a:t>推定位置とする</a:t>
            </a:r>
            <a:endParaRPr lang="en-US" altLang="ja-JP" sz="3200" dirty="0"/>
          </a:p>
          <a:p>
            <a:pPr marL="0" indent="0">
              <a:buNone/>
            </a:pPr>
            <a:endParaRPr lang="en-US" altLang="ja-JP" sz="3200" dirty="0"/>
          </a:p>
          <a:p>
            <a:pPr marL="0" indent="0">
              <a:buNone/>
            </a:pPr>
            <a:r>
              <a:rPr lang="ja-JP" altLang="en-US" sz="3200"/>
              <a:t>位置推定誤差からの復帰</a:t>
            </a:r>
            <a:endParaRPr lang="en-US" altLang="ja-JP" sz="3200" dirty="0"/>
          </a:p>
          <a:p>
            <a:pPr lvl="1"/>
            <a:r>
              <a:rPr lang="ja-JP" altLang="en-US" sz="3000"/>
              <a:t>尤度の平均値に比例する確率で，ランダムパーティクルを追加</a:t>
            </a:r>
            <a:endParaRPr lang="en-US" altLang="ja-JP" sz="3000" dirty="0"/>
          </a:p>
          <a:p>
            <a:pPr lvl="1"/>
            <a:r>
              <a:rPr lang="ja-JP" altLang="en-US" sz="3000"/>
              <a:t>分散が一定以下になると、推定位置周りにパーティクルを初期化</a:t>
            </a:r>
            <a:endParaRPr kumimoji="1" lang="en-US" altLang="ja-JP" sz="3200" dirty="0"/>
          </a:p>
          <a:p>
            <a:pPr lvl="1"/>
            <a:endParaRPr kumimoji="1" lang="ja-JP" altLang="en-US" dirty="0"/>
          </a:p>
        </p:txBody>
      </p:sp>
      <p:sp>
        <p:nvSpPr>
          <p:cNvPr id="4" name="スライド番号プレースホルダー 3">
            <a:extLst>
              <a:ext uri="{FF2B5EF4-FFF2-40B4-BE49-F238E27FC236}">
                <a16:creationId xmlns:a16="http://schemas.microsoft.com/office/drawing/2014/main" id="{B667E619-F4D1-044F-8F57-29AAD059CC02}"/>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604405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97280" y="825010"/>
            <a:ext cx="10058400" cy="1450757"/>
          </a:xfrm>
        </p:spPr>
        <p:txBody>
          <a:bodyPr/>
          <a:lstStyle/>
          <a:p>
            <a:r>
              <a:rPr lang="ja-JP" altLang="en-US">
                <a:latin typeface="+mj-ea"/>
              </a:rPr>
              <a:t>実機確認</a:t>
            </a:r>
            <a:br>
              <a:rPr kumimoji="1" lang="en-US" altLang="ja-JP" dirty="0"/>
            </a:br>
            <a:endParaRPr kumimoji="1" lang="ja-JP" altLang="en-US" dirty="0"/>
          </a:p>
        </p:txBody>
      </p:sp>
      <p:pic>
        <p:nvPicPr>
          <p:cNvPr id="5" name="Localization">
            <a:hlinkClick r:id="" action="ppaction://media"/>
            <a:extLst>
              <a:ext uri="{FF2B5EF4-FFF2-40B4-BE49-F238E27FC236}">
                <a16:creationId xmlns:a16="http://schemas.microsoft.com/office/drawing/2014/main" id="{872ADBC6-6BEC-E348-BD08-B383C4E8C97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861542" y="1867528"/>
            <a:ext cx="6468915" cy="3638675"/>
          </a:xfrm>
        </p:spPr>
      </p:pic>
      <p:sp>
        <p:nvSpPr>
          <p:cNvPr id="4" name="スライド番号プレースホルダー 3">
            <a:extLst>
              <a:ext uri="{FF2B5EF4-FFF2-40B4-BE49-F238E27FC236}">
                <a16:creationId xmlns:a16="http://schemas.microsoft.com/office/drawing/2014/main" id="{B667E619-F4D1-044F-8F57-29AAD059CC02}"/>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
        <p:nvSpPr>
          <p:cNvPr id="6" name="テキスト ボックス 5">
            <a:extLst>
              <a:ext uri="{FF2B5EF4-FFF2-40B4-BE49-F238E27FC236}">
                <a16:creationId xmlns:a16="http://schemas.microsoft.com/office/drawing/2014/main" id="{38FB69ED-58D2-E243-898D-EA50B95F51F9}"/>
              </a:ext>
            </a:extLst>
          </p:cNvPr>
          <p:cNvSpPr txBox="1"/>
          <p:nvPr/>
        </p:nvSpPr>
        <p:spPr>
          <a:xfrm>
            <a:off x="1634578" y="5802157"/>
            <a:ext cx="8922843" cy="461665"/>
          </a:xfrm>
          <a:prstGeom prst="rect">
            <a:avLst/>
          </a:prstGeom>
          <a:noFill/>
        </p:spPr>
        <p:txBody>
          <a:bodyPr wrap="square" rtlCol="0">
            <a:spAutoFit/>
          </a:bodyPr>
          <a:lstStyle/>
          <a:p>
            <a:pPr algn="ctr"/>
            <a:r>
              <a:rPr kumimoji="1" lang="ja-JP" altLang="en-US" sz="2400"/>
              <a:t>実機試験でおおよそ正しく位置推定ができていることがわかった</a:t>
            </a:r>
          </a:p>
        </p:txBody>
      </p:sp>
    </p:spTree>
    <p:extLst>
      <p:ext uri="{BB962C8B-B14F-4D97-AF65-F5344CB8AC3E}">
        <p14:creationId xmlns:p14="http://schemas.microsoft.com/office/powerpoint/2010/main" val="167511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4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latin typeface="+mj-ea"/>
              </a:rPr>
              <a:t>Local Path Planning</a:t>
            </a:r>
            <a:r>
              <a:rPr kumimoji="1" lang="ja-JP" altLang="en-US">
                <a:latin typeface="+mj-ea"/>
              </a:rPr>
              <a:t>（島田）</a:t>
            </a:r>
            <a:endParaRPr kumimoji="1" lang="ja-JP" altLang="en-US" dirty="0">
              <a:latin typeface="+mj-ea"/>
            </a:endParaRPr>
          </a:p>
        </p:txBody>
      </p:sp>
      <p:sp>
        <p:nvSpPr>
          <p:cNvPr id="3" name="コンテンツ プレースホルダー 2"/>
          <p:cNvSpPr>
            <a:spLocks noGrp="1"/>
          </p:cNvSpPr>
          <p:nvPr>
            <p:ph idx="1"/>
          </p:nvPr>
        </p:nvSpPr>
        <p:spPr/>
        <p:txBody>
          <a:bodyPr>
            <a:normAutofit fontScale="77500" lnSpcReduction="20000"/>
          </a:bodyPr>
          <a:lstStyle/>
          <a:p>
            <a:r>
              <a:rPr kumimoji="1" lang="en-US" altLang="ja-JP" sz="3200" dirty="0"/>
              <a:t>&lt;</a:t>
            </a:r>
            <a:r>
              <a:rPr kumimoji="1" lang="ja-JP" altLang="en-US" sz="3200"/>
              <a:t>現状</a:t>
            </a:r>
            <a:r>
              <a:rPr kumimoji="1" lang="en-US" altLang="ja-JP" sz="3200" dirty="0"/>
              <a:t>&gt;</a:t>
            </a:r>
            <a:endParaRPr lang="en-US" altLang="ja-JP" sz="3200" dirty="0"/>
          </a:p>
          <a:p>
            <a:r>
              <a:rPr lang="ja-JP" altLang="en-US" sz="3200"/>
              <a:t>・障害物を回避することができた</a:t>
            </a:r>
            <a:endParaRPr lang="en-US" altLang="ja-JP" sz="3200" dirty="0"/>
          </a:p>
          <a:p>
            <a:r>
              <a:rPr lang="ja-JP" altLang="en-US" sz="3200"/>
              <a:t>・評価関数</a:t>
            </a:r>
            <a:r>
              <a:rPr lang="en-US" altLang="ja-JP" sz="3200" dirty="0"/>
              <a:t>(</a:t>
            </a:r>
            <a:r>
              <a:rPr lang="ja-JP" altLang="en-US" sz="3200"/>
              <a:t>障害物との距離、ゴールへの方向、速度</a:t>
            </a:r>
            <a:r>
              <a:rPr lang="en-US" altLang="ja-JP" sz="3200" dirty="0"/>
              <a:t>)</a:t>
            </a:r>
            <a:r>
              <a:rPr lang="ja-JP" altLang="en-US" sz="3200"/>
              <a:t>での走行を実施中</a:t>
            </a:r>
            <a:endParaRPr lang="en-US" altLang="ja-JP" sz="3200" dirty="0"/>
          </a:p>
          <a:p>
            <a:r>
              <a:rPr lang="ja-JP" altLang="en-US" sz="3200"/>
              <a:t>・</a:t>
            </a:r>
            <a:r>
              <a:rPr lang="en-US" altLang="ja-JP" sz="3200" dirty="0"/>
              <a:t>Global path </a:t>
            </a:r>
            <a:r>
              <a:rPr lang="ja-JP" altLang="en-US" sz="3200"/>
              <a:t>から受け取ったゴールに向かわない</a:t>
            </a:r>
            <a:endParaRPr lang="en-US" altLang="ja-JP" sz="3200" dirty="0"/>
          </a:p>
          <a:p>
            <a:pPr marL="0" indent="0">
              <a:buNone/>
            </a:pPr>
            <a:r>
              <a:rPr lang="en-US" altLang="ja-JP" sz="3200" dirty="0"/>
              <a:t> </a:t>
            </a:r>
            <a:r>
              <a:rPr lang="ja-JP" altLang="en-US" sz="3200"/>
              <a:t>・軌跡計算とゴール方向へのコスト計算を確認中</a:t>
            </a:r>
            <a:endParaRPr lang="en-US" altLang="ja-JP" sz="3200" dirty="0"/>
          </a:p>
          <a:p>
            <a:pPr marL="0" indent="0">
              <a:buNone/>
            </a:pPr>
            <a:endParaRPr lang="en-US" altLang="ja-JP" sz="3200" dirty="0"/>
          </a:p>
          <a:p>
            <a:r>
              <a:rPr lang="ja-JP" altLang="en-US" sz="3200" dirty="0"/>
              <a:t>＜</a:t>
            </a:r>
            <a:r>
              <a:rPr lang="ja-JP" altLang="en-US" sz="3200"/>
              <a:t>今後＞</a:t>
            </a:r>
            <a:endParaRPr lang="en-US" altLang="ja-JP" sz="3200" dirty="0"/>
          </a:p>
          <a:p>
            <a:r>
              <a:rPr lang="ja-JP" altLang="en-US" sz="3200"/>
              <a:t>・ゴールへ向かわない現象の解決</a:t>
            </a:r>
            <a:endParaRPr lang="en-US" altLang="ja-JP" sz="3200" dirty="0"/>
          </a:p>
          <a:p>
            <a:r>
              <a:rPr lang="ja-JP" altLang="en-US" sz="3200"/>
              <a:t>・評価関数</a:t>
            </a:r>
            <a:r>
              <a:rPr lang="en-US" altLang="ja-JP" sz="3200" dirty="0"/>
              <a:t>(</a:t>
            </a:r>
            <a:r>
              <a:rPr lang="ja-JP" altLang="en-US" sz="3200"/>
              <a:t>障害物との距離、ゴールへの方向、速度</a:t>
            </a:r>
            <a:r>
              <a:rPr lang="en-US" altLang="ja-JP" sz="3200" dirty="0"/>
              <a:t>)</a:t>
            </a:r>
            <a:r>
              <a:rPr lang="ja-JP" altLang="en-US" sz="3200"/>
              <a:t>のゲインの調整</a:t>
            </a:r>
            <a:endParaRPr lang="en-US" altLang="ja-JP" sz="3200" dirty="0"/>
          </a:p>
          <a:p>
            <a:pPr marL="0" indent="0">
              <a:buNone/>
            </a:pPr>
            <a:endParaRPr lang="en-US" altLang="ja-JP" sz="3200" dirty="0"/>
          </a:p>
        </p:txBody>
      </p:sp>
      <p:sp>
        <p:nvSpPr>
          <p:cNvPr id="4" name="スライド番号プレースホルダー 3">
            <a:extLst>
              <a:ext uri="{FF2B5EF4-FFF2-40B4-BE49-F238E27FC236}">
                <a16:creationId xmlns:a16="http://schemas.microsoft.com/office/drawing/2014/main" id="{956C4FA1-7FF7-4E4E-A03B-BF34C8EEE827}"/>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657639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b="1" dirty="0"/>
              <a:t>まとめ</a:t>
            </a:r>
            <a:endParaRPr kumimoji="1" lang="ja-JP" altLang="en-US" b="1" dirty="0"/>
          </a:p>
        </p:txBody>
      </p:sp>
      <p:sp>
        <p:nvSpPr>
          <p:cNvPr id="4" name="スライド番号プレースホルダー 3">
            <a:extLst>
              <a:ext uri="{FF2B5EF4-FFF2-40B4-BE49-F238E27FC236}">
                <a16:creationId xmlns:a16="http://schemas.microsoft.com/office/drawing/2014/main" id="{54B80A47-A189-074C-93A7-69683BB32F28}"/>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
        <p:nvSpPr>
          <p:cNvPr id="5" name="コンテンツ プレースホルダー 4"/>
          <p:cNvSpPr>
            <a:spLocks noGrp="1"/>
          </p:cNvSpPr>
          <p:nvPr>
            <p:ph idx="1"/>
          </p:nvPr>
        </p:nvSpPr>
        <p:spPr/>
        <p:txBody>
          <a:bodyPr>
            <a:normAutofit/>
          </a:bodyPr>
          <a:lstStyle/>
          <a:p>
            <a:pPr marL="0" indent="0">
              <a:buNone/>
            </a:pPr>
            <a:endParaRPr lang="en-US" altLang="ja-JP" sz="3600" dirty="0"/>
          </a:p>
          <a:p>
            <a:pPr marL="0" indent="0">
              <a:buNone/>
            </a:pPr>
            <a:r>
              <a:rPr lang="ja-JP" altLang="en-US" sz="3600"/>
              <a:t>・</a:t>
            </a:r>
            <a:r>
              <a:rPr lang="ja-JP" altLang="en-US" sz="3200"/>
              <a:t>各システムの統合が進んでいる</a:t>
            </a:r>
            <a:endParaRPr lang="en-US" altLang="ja-JP" sz="3200" dirty="0"/>
          </a:p>
          <a:p>
            <a:pPr marL="0" indent="0">
              <a:buNone/>
            </a:pPr>
            <a:endParaRPr kumimoji="1" lang="en-US" altLang="ja-JP" sz="3200" dirty="0"/>
          </a:p>
          <a:p>
            <a:pPr marL="0" indent="0">
              <a:buNone/>
            </a:pPr>
            <a:r>
              <a:rPr lang="ja-JP" altLang="en-US" sz="3200"/>
              <a:t>・</a:t>
            </a:r>
            <a:r>
              <a:rPr lang="ja-JP" altLang="en-US" sz="3000"/>
              <a:t>問題の起きている箇所に対して，チーム全体で解決に当たる</a:t>
            </a:r>
            <a:endParaRPr kumimoji="1" lang="ja-JP" altLang="en-US" sz="3000" dirty="0"/>
          </a:p>
        </p:txBody>
      </p:sp>
    </p:spTree>
    <p:extLst>
      <p:ext uri="{BB962C8B-B14F-4D97-AF65-F5344CB8AC3E}">
        <p14:creationId xmlns:p14="http://schemas.microsoft.com/office/powerpoint/2010/main" val="3888080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F6026EF-9D2F-9140-9963-3EA4CDDC4F59}"/>
              </a:ext>
            </a:extLst>
          </p:cNvPr>
          <p:cNvSpPr/>
          <p:nvPr/>
        </p:nvSpPr>
        <p:spPr>
          <a:xfrm>
            <a:off x="10037108" y="1938128"/>
            <a:ext cx="2014064" cy="225638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202F19B-DE43-B941-AF9E-959FB9A0680D}"/>
              </a:ext>
            </a:extLst>
          </p:cNvPr>
          <p:cNvSpPr>
            <a:spLocks noGrp="1"/>
          </p:cNvSpPr>
          <p:nvPr>
            <p:ph type="title"/>
          </p:nvPr>
        </p:nvSpPr>
        <p:spPr>
          <a:xfrm>
            <a:off x="1097280" y="286603"/>
            <a:ext cx="9373715" cy="1450757"/>
          </a:xfrm>
        </p:spPr>
        <p:txBody>
          <a:bodyPr/>
          <a:lstStyle/>
          <a:p>
            <a:r>
              <a:rPr kumimoji="1" lang="ja-JP" altLang="en-US" dirty="0"/>
              <a:t>システム図</a:t>
            </a:r>
          </a:p>
        </p:txBody>
      </p:sp>
      <p:sp>
        <p:nvSpPr>
          <p:cNvPr id="3" name="スライド番号プレースホルダー 2">
            <a:extLst>
              <a:ext uri="{FF2B5EF4-FFF2-40B4-BE49-F238E27FC236}">
                <a16:creationId xmlns:a16="http://schemas.microsoft.com/office/drawing/2014/main" id="{261159F5-2658-45AD-8625-61D9EADE7F91}"/>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8" name="正方形/長方形 7">
            <a:extLst>
              <a:ext uri="{FF2B5EF4-FFF2-40B4-BE49-F238E27FC236}">
                <a16:creationId xmlns:a16="http://schemas.microsoft.com/office/drawing/2014/main" id="{424A327F-20A5-4C3F-9437-E4C2BFD7F1DC}"/>
              </a:ext>
            </a:extLst>
          </p:cNvPr>
          <p:cNvSpPr/>
          <p:nvPr/>
        </p:nvSpPr>
        <p:spPr>
          <a:xfrm>
            <a:off x="811674" y="1938131"/>
            <a:ext cx="2202511" cy="5565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Web Camera</a:t>
            </a:r>
            <a:endParaRPr kumimoji="1" lang="ja-JP" altLang="en-US" dirty="0"/>
          </a:p>
        </p:txBody>
      </p:sp>
      <p:sp>
        <p:nvSpPr>
          <p:cNvPr id="9" name="正方形/長方形 8">
            <a:extLst>
              <a:ext uri="{FF2B5EF4-FFF2-40B4-BE49-F238E27FC236}">
                <a16:creationId xmlns:a16="http://schemas.microsoft.com/office/drawing/2014/main" id="{06B0B9AB-30CD-4A7C-98EA-C335E8B7C8E5}"/>
              </a:ext>
            </a:extLst>
          </p:cNvPr>
          <p:cNvSpPr/>
          <p:nvPr/>
        </p:nvSpPr>
        <p:spPr>
          <a:xfrm>
            <a:off x="3391872" y="1938128"/>
            <a:ext cx="2202511" cy="5565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LiDAR</a:t>
            </a:r>
            <a:endParaRPr kumimoji="1" lang="ja-JP" altLang="en-US" dirty="0"/>
          </a:p>
        </p:txBody>
      </p:sp>
      <p:sp>
        <p:nvSpPr>
          <p:cNvPr id="10" name="正方形/長方形 9">
            <a:extLst>
              <a:ext uri="{FF2B5EF4-FFF2-40B4-BE49-F238E27FC236}">
                <a16:creationId xmlns:a16="http://schemas.microsoft.com/office/drawing/2014/main" id="{ED164B9A-D10B-426C-922F-F334431A357F}"/>
              </a:ext>
            </a:extLst>
          </p:cNvPr>
          <p:cNvSpPr/>
          <p:nvPr/>
        </p:nvSpPr>
        <p:spPr>
          <a:xfrm>
            <a:off x="7312131" y="1938128"/>
            <a:ext cx="2202511" cy="5565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Encoder</a:t>
            </a:r>
            <a:endParaRPr kumimoji="1" lang="ja-JP" altLang="en-US" dirty="0"/>
          </a:p>
        </p:txBody>
      </p:sp>
      <p:sp>
        <p:nvSpPr>
          <p:cNvPr id="11" name="四角形: 角を丸くする 10">
            <a:extLst>
              <a:ext uri="{FF2B5EF4-FFF2-40B4-BE49-F238E27FC236}">
                <a16:creationId xmlns:a16="http://schemas.microsoft.com/office/drawing/2014/main" id="{23BAAEEF-9E5B-48CB-B40F-71A01B06D457}"/>
              </a:ext>
            </a:extLst>
          </p:cNvPr>
          <p:cNvSpPr/>
          <p:nvPr/>
        </p:nvSpPr>
        <p:spPr>
          <a:xfrm>
            <a:off x="719592" y="3193774"/>
            <a:ext cx="2957885" cy="556591"/>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White Line Detector</a:t>
            </a:r>
            <a:endParaRPr kumimoji="1" lang="ja-JP" altLang="en-US" dirty="0"/>
          </a:p>
        </p:txBody>
      </p:sp>
      <p:sp>
        <p:nvSpPr>
          <p:cNvPr id="12" name="四角形: 角を丸くする 11">
            <a:extLst>
              <a:ext uri="{FF2B5EF4-FFF2-40B4-BE49-F238E27FC236}">
                <a16:creationId xmlns:a16="http://schemas.microsoft.com/office/drawing/2014/main" id="{65DD4D72-F55B-4BF7-A323-7B0BF23537A4}"/>
              </a:ext>
            </a:extLst>
          </p:cNvPr>
          <p:cNvSpPr/>
          <p:nvPr/>
        </p:nvSpPr>
        <p:spPr>
          <a:xfrm>
            <a:off x="6934445" y="3183834"/>
            <a:ext cx="2957885" cy="556591"/>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Localizer</a:t>
            </a:r>
            <a:endParaRPr kumimoji="1" lang="ja-JP" altLang="en-US" dirty="0"/>
          </a:p>
        </p:txBody>
      </p:sp>
      <p:sp>
        <p:nvSpPr>
          <p:cNvPr id="13" name="四角形: 角を丸くする 12">
            <a:extLst>
              <a:ext uri="{FF2B5EF4-FFF2-40B4-BE49-F238E27FC236}">
                <a16:creationId xmlns:a16="http://schemas.microsoft.com/office/drawing/2014/main" id="{42A17B98-FF72-4435-B532-9820FFA97172}"/>
              </a:ext>
            </a:extLst>
          </p:cNvPr>
          <p:cNvSpPr/>
          <p:nvPr/>
        </p:nvSpPr>
        <p:spPr>
          <a:xfrm>
            <a:off x="6934445" y="4918542"/>
            <a:ext cx="2957885" cy="556591"/>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Global Path Planner</a:t>
            </a:r>
            <a:endParaRPr kumimoji="1" lang="ja-JP" altLang="en-US" dirty="0"/>
          </a:p>
        </p:txBody>
      </p:sp>
      <p:sp>
        <p:nvSpPr>
          <p:cNvPr id="14" name="四角形: 角を丸くする 13">
            <a:extLst>
              <a:ext uri="{FF2B5EF4-FFF2-40B4-BE49-F238E27FC236}">
                <a16:creationId xmlns:a16="http://schemas.microsoft.com/office/drawing/2014/main" id="{17123EAC-4A8E-41A7-A4B4-88A35BC952F8}"/>
              </a:ext>
            </a:extLst>
          </p:cNvPr>
          <p:cNvSpPr/>
          <p:nvPr/>
        </p:nvSpPr>
        <p:spPr>
          <a:xfrm>
            <a:off x="2726613" y="4918541"/>
            <a:ext cx="2957885" cy="556591"/>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Local Path Planner</a:t>
            </a:r>
            <a:endParaRPr kumimoji="1" lang="ja-JP" altLang="en-US" dirty="0"/>
          </a:p>
        </p:txBody>
      </p:sp>
      <p:cxnSp>
        <p:nvCxnSpPr>
          <p:cNvPr id="16" name="直線矢印コネクタ 15">
            <a:extLst>
              <a:ext uri="{FF2B5EF4-FFF2-40B4-BE49-F238E27FC236}">
                <a16:creationId xmlns:a16="http://schemas.microsoft.com/office/drawing/2014/main" id="{C0055252-4F87-4573-A079-57E8CA10CE0D}"/>
              </a:ext>
            </a:extLst>
          </p:cNvPr>
          <p:cNvCxnSpPr>
            <a:cxnSpLocks/>
            <a:stCxn id="8" idx="2"/>
          </p:cNvCxnSpPr>
          <p:nvPr/>
        </p:nvCxnSpPr>
        <p:spPr>
          <a:xfrm flipH="1">
            <a:off x="1912929" y="2494722"/>
            <a:ext cx="1" cy="6891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8905A31E-8469-42B2-844E-EC9BDF82BEA1}"/>
              </a:ext>
            </a:extLst>
          </p:cNvPr>
          <p:cNvSpPr txBox="1"/>
          <p:nvPr/>
        </p:nvSpPr>
        <p:spPr>
          <a:xfrm>
            <a:off x="1915066" y="2665675"/>
            <a:ext cx="1206549" cy="369332"/>
          </a:xfrm>
          <a:prstGeom prst="rect">
            <a:avLst/>
          </a:prstGeom>
          <a:noFill/>
        </p:spPr>
        <p:txBody>
          <a:bodyPr wrap="square" rtlCol="0">
            <a:spAutoFit/>
          </a:bodyPr>
          <a:lstStyle/>
          <a:p>
            <a:r>
              <a:rPr kumimoji="1" lang="en-US" altLang="ja-JP" dirty="0"/>
              <a:t>RGB Image</a:t>
            </a:r>
            <a:endParaRPr kumimoji="1" lang="ja-JP" altLang="en-US" dirty="0"/>
          </a:p>
        </p:txBody>
      </p:sp>
      <p:cxnSp>
        <p:nvCxnSpPr>
          <p:cNvPr id="19" name="直線矢印コネクタ 18">
            <a:extLst>
              <a:ext uri="{FF2B5EF4-FFF2-40B4-BE49-F238E27FC236}">
                <a16:creationId xmlns:a16="http://schemas.microsoft.com/office/drawing/2014/main" id="{D417DF8C-6AFC-4B7E-BA16-61CC8E0833EF}"/>
              </a:ext>
            </a:extLst>
          </p:cNvPr>
          <p:cNvCxnSpPr>
            <a:cxnSpLocks/>
            <a:endCxn id="14" idx="1"/>
          </p:cNvCxnSpPr>
          <p:nvPr/>
        </p:nvCxnSpPr>
        <p:spPr>
          <a:xfrm>
            <a:off x="1938665" y="5196837"/>
            <a:ext cx="7879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A95A1D78-1EEF-4DE2-8EE8-9EF9B84F5226}"/>
              </a:ext>
            </a:extLst>
          </p:cNvPr>
          <p:cNvSpPr txBox="1"/>
          <p:nvPr/>
        </p:nvSpPr>
        <p:spPr>
          <a:xfrm>
            <a:off x="1912928" y="4194509"/>
            <a:ext cx="1263808" cy="369332"/>
          </a:xfrm>
          <a:prstGeom prst="rect">
            <a:avLst/>
          </a:prstGeom>
          <a:noFill/>
        </p:spPr>
        <p:txBody>
          <a:bodyPr wrap="none" rtlCol="0">
            <a:spAutoFit/>
          </a:bodyPr>
          <a:lstStyle/>
          <a:p>
            <a:r>
              <a:rPr kumimoji="1" lang="en-US" altLang="ja-JP" dirty="0"/>
              <a:t>True / False</a:t>
            </a:r>
            <a:endParaRPr kumimoji="1" lang="ja-JP" altLang="en-US" dirty="0"/>
          </a:p>
        </p:txBody>
      </p:sp>
      <p:cxnSp>
        <p:nvCxnSpPr>
          <p:cNvPr id="25" name="直線コネクタ 24">
            <a:extLst>
              <a:ext uri="{FF2B5EF4-FFF2-40B4-BE49-F238E27FC236}">
                <a16:creationId xmlns:a16="http://schemas.microsoft.com/office/drawing/2014/main" id="{C8530630-4CDF-4551-9AB1-B80821EF1E52}"/>
              </a:ext>
            </a:extLst>
          </p:cNvPr>
          <p:cNvCxnSpPr>
            <a:cxnSpLocks/>
          </p:cNvCxnSpPr>
          <p:nvPr/>
        </p:nvCxnSpPr>
        <p:spPr>
          <a:xfrm>
            <a:off x="1912929" y="3740426"/>
            <a:ext cx="25736" cy="14564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CE1DA9C1-1F99-46D7-9E30-9D01DDF17A7A}"/>
              </a:ext>
            </a:extLst>
          </p:cNvPr>
          <p:cNvCxnSpPr>
            <a:cxnSpLocks/>
            <a:stCxn id="9" idx="2"/>
          </p:cNvCxnSpPr>
          <p:nvPr/>
        </p:nvCxnSpPr>
        <p:spPr>
          <a:xfrm>
            <a:off x="4493128" y="2494719"/>
            <a:ext cx="23897" cy="24238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646424EB-205F-485A-BD0C-CAB2D908ACA5}"/>
              </a:ext>
            </a:extLst>
          </p:cNvPr>
          <p:cNvSpPr txBox="1"/>
          <p:nvPr/>
        </p:nvSpPr>
        <p:spPr>
          <a:xfrm>
            <a:off x="4542814" y="2746263"/>
            <a:ext cx="1264770" cy="369332"/>
          </a:xfrm>
          <a:prstGeom prst="rect">
            <a:avLst/>
          </a:prstGeom>
          <a:noFill/>
        </p:spPr>
        <p:txBody>
          <a:bodyPr wrap="none" rtlCol="0">
            <a:spAutoFit/>
          </a:bodyPr>
          <a:lstStyle/>
          <a:p>
            <a:r>
              <a:rPr kumimoji="1" lang="en-US" altLang="ja-JP" dirty="0"/>
              <a:t>Point Cloud</a:t>
            </a:r>
            <a:endParaRPr kumimoji="1" lang="ja-JP" altLang="en-US" dirty="0"/>
          </a:p>
        </p:txBody>
      </p:sp>
      <p:cxnSp>
        <p:nvCxnSpPr>
          <p:cNvPr id="34" name="直線矢印コネクタ 33">
            <a:extLst>
              <a:ext uri="{FF2B5EF4-FFF2-40B4-BE49-F238E27FC236}">
                <a16:creationId xmlns:a16="http://schemas.microsoft.com/office/drawing/2014/main" id="{87353FB7-51F4-48D6-9F87-23CE0E44C128}"/>
              </a:ext>
            </a:extLst>
          </p:cNvPr>
          <p:cNvCxnSpPr>
            <a:cxnSpLocks/>
          </p:cNvCxnSpPr>
          <p:nvPr/>
        </p:nvCxnSpPr>
        <p:spPr>
          <a:xfrm>
            <a:off x="4517025" y="3475382"/>
            <a:ext cx="24174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6EFFB03A-6C05-4014-A15E-EBAE9C66162F}"/>
              </a:ext>
            </a:extLst>
          </p:cNvPr>
          <p:cNvCxnSpPr>
            <a:cxnSpLocks/>
            <a:stCxn id="10" idx="2"/>
            <a:endCxn id="12" idx="0"/>
          </p:cNvCxnSpPr>
          <p:nvPr/>
        </p:nvCxnSpPr>
        <p:spPr>
          <a:xfrm>
            <a:off x="8413387" y="2494719"/>
            <a:ext cx="1" cy="6891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38F9A9E0-1809-4094-B519-8E7AB8F38EC6}"/>
              </a:ext>
            </a:extLst>
          </p:cNvPr>
          <p:cNvCxnSpPr>
            <a:cxnSpLocks/>
          </p:cNvCxnSpPr>
          <p:nvPr/>
        </p:nvCxnSpPr>
        <p:spPr>
          <a:xfrm>
            <a:off x="5331875" y="4397750"/>
            <a:ext cx="8539" cy="5207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A0E20E8C-8697-4C6E-A62E-AE1B10B8EC22}"/>
              </a:ext>
            </a:extLst>
          </p:cNvPr>
          <p:cNvSpPr txBox="1"/>
          <p:nvPr/>
        </p:nvSpPr>
        <p:spPr>
          <a:xfrm>
            <a:off x="8499525" y="3860092"/>
            <a:ext cx="1241302" cy="369332"/>
          </a:xfrm>
          <a:prstGeom prst="rect">
            <a:avLst/>
          </a:prstGeom>
          <a:noFill/>
        </p:spPr>
        <p:txBody>
          <a:bodyPr wrap="none" rtlCol="0">
            <a:spAutoFit/>
          </a:bodyPr>
          <a:lstStyle/>
          <a:p>
            <a:r>
              <a:rPr kumimoji="1" lang="en-US" altLang="ja-JP" dirty="0"/>
              <a:t>Robot Pose</a:t>
            </a:r>
            <a:endParaRPr kumimoji="1" lang="ja-JP" altLang="en-US" dirty="0"/>
          </a:p>
        </p:txBody>
      </p:sp>
      <p:cxnSp>
        <p:nvCxnSpPr>
          <p:cNvPr id="43" name="直線コネクタ 42">
            <a:extLst>
              <a:ext uri="{FF2B5EF4-FFF2-40B4-BE49-F238E27FC236}">
                <a16:creationId xmlns:a16="http://schemas.microsoft.com/office/drawing/2014/main" id="{1A20BFFD-DF39-4532-AA70-32DDF9981869}"/>
              </a:ext>
            </a:extLst>
          </p:cNvPr>
          <p:cNvCxnSpPr>
            <a:cxnSpLocks/>
          </p:cNvCxnSpPr>
          <p:nvPr/>
        </p:nvCxnSpPr>
        <p:spPr>
          <a:xfrm>
            <a:off x="5340413" y="4429542"/>
            <a:ext cx="30729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B14E5F13-20ED-4F77-B0EB-BDDC37FA54B4}"/>
              </a:ext>
            </a:extLst>
          </p:cNvPr>
          <p:cNvCxnSpPr>
            <a:cxnSpLocks/>
            <a:stCxn id="12" idx="2"/>
            <a:endCxn id="13" idx="0"/>
          </p:cNvCxnSpPr>
          <p:nvPr/>
        </p:nvCxnSpPr>
        <p:spPr>
          <a:xfrm>
            <a:off x="8413388" y="3740425"/>
            <a:ext cx="0" cy="11781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楕円 50">
            <a:extLst>
              <a:ext uri="{FF2B5EF4-FFF2-40B4-BE49-F238E27FC236}">
                <a16:creationId xmlns:a16="http://schemas.microsoft.com/office/drawing/2014/main" id="{807F7214-7D1B-48BC-8FF6-68556E4C7A61}"/>
              </a:ext>
            </a:extLst>
          </p:cNvPr>
          <p:cNvSpPr/>
          <p:nvPr/>
        </p:nvSpPr>
        <p:spPr>
          <a:xfrm>
            <a:off x="4430886" y="3375990"/>
            <a:ext cx="172278" cy="17227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8A0A8911-7FEE-4F96-95CE-A9E299A334CD}"/>
              </a:ext>
            </a:extLst>
          </p:cNvPr>
          <p:cNvSpPr/>
          <p:nvPr/>
        </p:nvSpPr>
        <p:spPr>
          <a:xfrm>
            <a:off x="8327247" y="4343401"/>
            <a:ext cx="172278" cy="17227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C9D276D4-00A9-42BE-B5BB-C7E506111237}"/>
              </a:ext>
            </a:extLst>
          </p:cNvPr>
          <p:cNvSpPr txBox="1"/>
          <p:nvPr/>
        </p:nvSpPr>
        <p:spPr>
          <a:xfrm>
            <a:off x="8440952" y="2610817"/>
            <a:ext cx="926600" cy="369332"/>
          </a:xfrm>
          <a:prstGeom prst="rect">
            <a:avLst/>
          </a:prstGeom>
          <a:noFill/>
        </p:spPr>
        <p:txBody>
          <a:bodyPr wrap="none" rtlCol="0">
            <a:spAutoFit/>
          </a:bodyPr>
          <a:lstStyle/>
          <a:p>
            <a:r>
              <a:rPr kumimoji="1" lang="en-US" altLang="ja-JP" dirty="0"/>
              <a:t>Velocity</a:t>
            </a:r>
            <a:endParaRPr kumimoji="1" lang="ja-JP" altLang="en-US" dirty="0"/>
          </a:p>
        </p:txBody>
      </p:sp>
      <p:sp>
        <p:nvSpPr>
          <p:cNvPr id="54" name="テキスト ボックス 53">
            <a:extLst>
              <a:ext uri="{FF2B5EF4-FFF2-40B4-BE49-F238E27FC236}">
                <a16:creationId xmlns:a16="http://schemas.microsoft.com/office/drawing/2014/main" id="{FA488D48-66C8-49A0-A783-9E42FF6F15B4}"/>
              </a:ext>
            </a:extLst>
          </p:cNvPr>
          <p:cNvSpPr txBox="1"/>
          <p:nvPr/>
        </p:nvSpPr>
        <p:spPr>
          <a:xfrm>
            <a:off x="5712893" y="4807628"/>
            <a:ext cx="1302985" cy="369332"/>
          </a:xfrm>
          <a:prstGeom prst="rect">
            <a:avLst/>
          </a:prstGeom>
          <a:noFill/>
        </p:spPr>
        <p:txBody>
          <a:bodyPr wrap="none" rtlCol="0">
            <a:spAutoFit/>
          </a:bodyPr>
          <a:lstStyle/>
          <a:p>
            <a:r>
              <a:rPr kumimoji="1" lang="en-US" altLang="ja-JP" dirty="0"/>
              <a:t>Target Point</a:t>
            </a:r>
            <a:endParaRPr kumimoji="1" lang="ja-JP" altLang="en-US" dirty="0"/>
          </a:p>
        </p:txBody>
      </p:sp>
      <p:cxnSp>
        <p:nvCxnSpPr>
          <p:cNvPr id="55" name="直線矢印コネクタ 54">
            <a:extLst>
              <a:ext uri="{FF2B5EF4-FFF2-40B4-BE49-F238E27FC236}">
                <a16:creationId xmlns:a16="http://schemas.microsoft.com/office/drawing/2014/main" id="{0C1BE590-51E4-422D-B0EC-37C32E4E5819}"/>
              </a:ext>
            </a:extLst>
          </p:cNvPr>
          <p:cNvCxnSpPr>
            <a:cxnSpLocks/>
            <a:stCxn id="13" idx="1"/>
            <a:endCxn id="14" idx="3"/>
          </p:cNvCxnSpPr>
          <p:nvPr/>
        </p:nvCxnSpPr>
        <p:spPr>
          <a:xfrm flipH="1" flipV="1">
            <a:off x="5684498" y="5196837"/>
            <a:ext cx="124994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四角形: 角を丸くする 58">
            <a:extLst>
              <a:ext uri="{FF2B5EF4-FFF2-40B4-BE49-F238E27FC236}">
                <a16:creationId xmlns:a16="http://schemas.microsoft.com/office/drawing/2014/main" id="{2AB3973F-D91C-429C-B1F5-DA57BDCAD1B0}"/>
              </a:ext>
            </a:extLst>
          </p:cNvPr>
          <p:cNvSpPr/>
          <p:nvPr/>
        </p:nvSpPr>
        <p:spPr>
          <a:xfrm>
            <a:off x="10213362" y="3462129"/>
            <a:ext cx="1716583" cy="556591"/>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Software</a:t>
            </a:r>
            <a:endParaRPr kumimoji="1" lang="ja-JP" altLang="en-US" dirty="0"/>
          </a:p>
        </p:txBody>
      </p:sp>
      <p:cxnSp>
        <p:nvCxnSpPr>
          <p:cNvPr id="72" name="直線矢印コネクタ 71">
            <a:extLst>
              <a:ext uri="{FF2B5EF4-FFF2-40B4-BE49-F238E27FC236}">
                <a16:creationId xmlns:a16="http://schemas.microsoft.com/office/drawing/2014/main" id="{E54993B3-26E0-4F27-B6E1-015F180D0F3B}"/>
              </a:ext>
            </a:extLst>
          </p:cNvPr>
          <p:cNvCxnSpPr>
            <a:cxnSpLocks/>
          </p:cNvCxnSpPr>
          <p:nvPr/>
        </p:nvCxnSpPr>
        <p:spPr>
          <a:xfrm>
            <a:off x="10771952" y="3272682"/>
            <a:ext cx="700456" cy="36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正方形/長方形 72">
            <a:extLst>
              <a:ext uri="{FF2B5EF4-FFF2-40B4-BE49-F238E27FC236}">
                <a16:creationId xmlns:a16="http://schemas.microsoft.com/office/drawing/2014/main" id="{044AF9B6-0985-4C8C-9389-854987D8C8A4}"/>
              </a:ext>
            </a:extLst>
          </p:cNvPr>
          <p:cNvSpPr/>
          <p:nvPr/>
        </p:nvSpPr>
        <p:spPr>
          <a:xfrm>
            <a:off x="10213362" y="2139886"/>
            <a:ext cx="1716583" cy="5565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Hardware</a:t>
            </a:r>
            <a:endParaRPr kumimoji="1" lang="ja-JP" altLang="en-US" dirty="0"/>
          </a:p>
        </p:txBody>
      </p:sp>
      <p:sp>
        <p:nvSpPr>
          <p:cNvPr id="74" name="テキスト ボックス 73">
            <a:extLst>
              <a:ext uri="{FF2B5EF4-FFF2-40B4-BE49-F238E27FC236}">
                <a16:creationId xmlns:a16="http://schemas.microsoft.com/office/drawing/2014/main" id="{D668F55A-CB31-4EF6-BF2F-2B58FAD77C9C}"/>
              </a:ext>
            </a:extLst>
          </p:cNvPr>
          <p:cNvSpPr txBox="1"/>
          <p:nvPr/>
        </p:nvSpPr>
        <p:spPr>
          <a:xfrm>
            <a:off x="10798611" y="2820890"/>
            <a:ext cx="599716" cy="369332"/>
          </a:xfrm>
          <a:prstGeom prst="rect">
            <a:avLst/>
          </a:prstGeom>
          <a:noFill/>
        </p:spPr>
        <p:txBody>
          <a:bodyPr wrap="none" rtlCol="0">
            <a:spAutoFit/>
          </a:bodyPr>
          <a:lstStyle/>
          <a:p>
            <a:r>
              <a:rPr kumimoji="1" lang="en-US" altLang="ja-JP" dirty="0"/>
              <a:t>data</a:t>
            </a:r>
            <a:endParaRPr kumimoji="1" lang="ja-JP" altLang="en-US" dirty="0"/>
          </a:p>
        </p:txBody>
      </p:sp>
      <p:sp>
        <p:nvSpPr>
          <p:cNvPr id="33" name="正方形/長方形 32">
            <a:extLst>
              <a:ext uri="{FF2B5EF4-FFF2-40B4-BE49-F238E27FC236}">
                <a16:creationId xmlns:a16="http://schemas.microsoft.com/office/drawing/2014/main" id="{60E8640B-0680-1245-AB16-3A2589DF9980}"/>
              </a:ext>
            </a:extLst>
          </p:cNvPr>
          <p:cNvSpPr/>
          <p:nvPr/>
        </p:nvSpPr>
        <p:spPr>
          <a:xfrm>
            <a:off x="5299295" y="5737862"/>
            <a:ext cx="1716583" cy="5565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Motor</a:t>
            </a:r>
            <a:endParaRPr kumimoji="1" lang="ja-JP" altLang="en-US" dirty="0"/>
          </a:p>
        </p:txBody>
      </p:sp>
      <p:cxnSp>
        <p:nvCxnSpPr>
          <p:cNvPr id="36" name="直線コネクタ 35">
            <a:extLst>
              <a:ext uri="{FF2B5EF4-FFF2-40B4-BE49-F238E27FC236}">
                <a16:creationId xmlns:a16="http://schemas.microsoft.com/office/drawing/2014/main" id="{6759CE51-D3BA-D74B-B8ED-6CD7B77A0B62}"/>
              </a:ext>
            </a:extLst>
          </p:cNvPr>
          <p:cNvCxnSpPr>
            <a:cxnSpLocks/>
          </p:cNvCxnSpPr>
          <p:nvPr/>
        </p:nvCxnSpPr>
        <p:spPr>
          <a:xfrm>
            <a:off x="4157681" y="5475132"/>
            <a:ext cx="0" cy="5410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75659969-67E3-F04A-8E45-C699F6B992C2}"/>
              </a:ext>
            </a:extLst>
          </p:cNvPr>
          <p:cNvCxnSpPr>
            <a:cxnSpLocks/>
            <a:endCxn id="33" idx="1"/>
          </p:cNvCxnSpPr>
          <p:nvPr/>
        </p:nvCxnSpPr>
        <p:spPr>
          <a:xfrm>
            <a:off x="4123051" y="6016157"/>
            <a:ext cx="117624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2C68AFBD-9D8D-9E4E-BD8D-08754B0727EE}"/>
              </a:ext>
            </a:extLst>
          </p:cNvPr>
          <p:cNvSpPr txBox="1"/>
          <p:nvPr/>
        </p:nvSpPr>
        <p:spPr>
          <a:xfrm>
            <a:off x="4249555" y="5626591"/>
            <a:ext cx="864339" cy="369332"/>
          </a:xfrm>
          <a:prstGeom prst="rect">
            <a:avLst/>
          </a:prstGeom>
          <a:noFill/>
        </p:spPr>
        <p:txBody>
          <a:bodyPr wrap="none" rtlCol="0">
            <a:spAutoFit/>
          </a:bodyPr>
          <a:lstStyle/>
          <a:p>
            <a:r>
              <a:rPr kumimoji="1" lang="en-US" altLang="ja-JP" dirty="0"/>
              <a:t>motion</a:t>
            </a:r>
            <a:endParaRPr kumimoji="1" lang="ja-JP" altLang="en-US" dirty="0"/>
          </a:p>
        </p:txBody>
      </p:sp>
    </p:spTree>
    <p:extLst>
      <p:ext uri="{BB962C8B-B14F-4D97-AF65-F5344CB8AC3E}">
        <p14:creationId xmlns:p14="http://schemas.microsoft.com/office/powerpoint/2010/main" val="1863785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725213"/>
            <a:ext cx="9777306" cy="1008994"/>
          </a:xfrm>
        </p:spPr>
        <p:txBody>
          <a:bodyPr>
            <a:noAutofit/>
          </a:bodyPr>
          <a:lstStyle/>
          <a:p>
            <a:r>
              <a:rPr kumimoji="1" lang="en-US" altLang="ja-JP" sz="4400" b="1" dirty="0" err="1"/>
              <a:t>OpenCV</a:t>
            </a:r>
            <a:r>
              <a:rPr kumimoji="1" lang="ja-JP" altLang="en-US" sz="4400" b="1" dirty="0"/>
              <a:t>による白線検出（土屋・深津）</a:t>
            </a:r>
          </a:p>
        </p:txBody>
      </p:sp>
      <p:sp>
        <p:nvSpPr>
          <p:cNvPr id="5" name="スライド番号プレースホルダー 4">
            <a:extLst>
              <a:ext uri="{FF2B5EF4-FFF2-40B4-BE49-F238E27FC236}">
                <a16:creationId xmlns:a16="http://schemas.microsoft.com/office/drawing/2014/main" id="{9996428B-16F8-45F1-831E-53E600408822}"/>
              </a:ext>
            </a:extLst>
          </p:cNvPr>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9" name="コンテンツ プレースホルダー 8" descr="室内, 床, 壁, テーブル が含まれている画像&#10;&#10;自動的に生成された説明">
            <a:extLst>
              <a:ext uri="{FF2B5EF4-FFF2-40B4-BE49-F238E27FC236}">
                <a16:creationId xmlns:a16="http://schemas.microsoft.com/office/drawing/2014/main" id="{C41B06D7-CBB3-40F8-B869-A3B9C01F3269}"/>
              </a:ext>
            </a:extLst>
          </p:cNvPr>
          <p:cNvPicPr>
            <a:picLocks noGrp="1" noChangeAspect="1"/>
          </p:cNvPicPr>
          <p:nvPr>
            <p:ph idx="1"/>
          </p:nvPr>
        </p:nvPicPr>
        <p:blipFill>
          <a:blip r:embed="rId3"/>
          <a:stretch>
            <a:fillRect/>
          </a:stretch>
        </p:blipFill>
        <p:spPr>
          <a:xfrm>
            <a:off x="778415" y="1888462"/>
            <a:ext cx="2400000" cy="1800000"/>
          </a:xfrm>
        </p:spPr>
      </p:pic>
      <p:pic>
        <p:nvPicPr>
          <p:cNvPr id="11" name="図 10" descr="室内, 床, テーブル, 壁 が含まれている画像&#10;&#10;自動的に生成された説明">
            <a:extLst>
              <a:ext uri="{FF2B5EF4-FFF2-40B4-BE49-F238E27FC236}">
                <a16:creationId xmlns:a16="http://schemas.microsoft.com/office/drawing/2014/main" id="{0E2DE5A5-B302-4A36-AAE9-71E8E41293C8}"/>
              </a:ext>
            </a:extLst>
          </p:cNvPr>
          <p:cNvPicPr>
            <a:picLocks noChangeAspect="1"/>
          </p:cNvPicPr>
          <p:nvPr/>
        </p:nvPicPr>
        <p:blipFill>
          <a:blip r:embed="rId4"/>
          <a:stretch>
            <a:fillRect/>
          </a:stretch>
        </p:blipFill>
        <p:spPr>
          <a:xfrm>
            <a:off x="3446587" y="1888462"/>
            <a:ext cx="2400000" cy="1800000"/>
          </a:xfrm>
          <a:prstGeom prst="rect">
            <a:avLst/>
          </a:prstGeom>
        </p:spPr>
      </p:pic>
      <p:pic>
        <p:nvPicPr>
          <p:cNvPr id="13" name="図 12" descr="室内, 壁, テーブル が含まれている画像&#10;&#10;自動的に生成された説明">
            <a:extLst>
              <a:ext uri="{FF2B5EF4-FFF2-40B4-BE49-F238E27FC236}">
                <a16:creationId xmlns:a16="http://schemas.microsoft.com/office/drawing/2014/main" id="{C7EDBD9D-D6CE-4B62-8B1C-F7E9A54B80E4}"/>
              </a:ext>
            </a:extLst>
          </p:cNvPr>
          <p:cNvPicPr>
            <a:picLocks noChangeAspect="1"/>
          </p:cNvPicPr>
          <p:nvPr/>
        </p:nvPicPr>
        <p:blipFill>
          <a:blip r:embed="rId5"/>
          <a:stretch>
            <a:fillRect/>
          </a:stretch>
        </p:blipFill>
        <p:spPr>
          <a:xfrm>
            <a:off x="6114759" y="1891858"/>
            <a:ext cx="2400000" cy="1800000"/>
          </a:xfrm>
          <a:prstGeom prst="rect">
            <a:avLst/>
          </a:prstGeom>
        </p:spPr>
      </p:pic>
      <p:pic>
        <p:nvPicPr>
          <p:cNvPr id="15" name="図 14">
            <a:extLst>
              <a:ext uri="{FF2B5EF4-FFF2-40B4-BE49-F238E27FC236}">
                <a16:creationId xmlns:a16="http://schemas.microsoft.com/office/drawing/2014/main" id="{5E194A05-AD66-4060-9C80-2208F311BF9F}"/>
              </a:ext>
            </a:extLst>
          </p:cNvPr>
          <p:cNvPicPr>
            <a:picLocks noChangeAspect="1"/>
          </p:cNvPicPr>
          <p:nvPr/>
        </p:nvPicPr>
        <p:blipFill>
          <a:blip r:embed="rId6"/>
          <a:stretch>
            <a:fillRect/>
          </a:stretch>
        </p:blipFill>
        <p:spPr>
          <a:xfrm>
            <a:off x="8782931" y="1864207"/>
            <a:ext cx="2400000" cy="1800000"/>
          </a:xfrm>
          <a:prstGeom prst="rect">
            <a:avLst/>
          </a:prstGeom>
        </p:spPr>
      </p:pic>
      <p:pic>
        <p:nvPicPr>
          <p:cNvPr id="17" name="図 16" descr="室内 が含まれている画像&#10;&#10;自動的に生成された説明">
            <a:extLst>
              <a:ext uri="{FF2B5EF4-FFF2-40B4-BE49-F238E27FC236}">
                <a16:creationId xmlns:a16="http://schemas.microsoft.com/office/drawing/2014/main" id="{B29530AB-43E5-4DCB-972F-CFF9BC4608EA}"/>
              </a:ext>
            </a:extLst>
          </p:cNvPr>
          <p:cNvPicPr>
            <a:picLocks noChangeAspect="1"/>
          </p:cNvPicPr>
          <p:nvPr/>
        </p:nvPicPr>
        <p:blipFill>
          <a:blip r:embed="rId7"/>
          <a:stretch>
            <a:fillRect/>
          </a:stretch>
        </p:blipFill>
        <p:spPr>
          <a:xfrm>
            <a:off x="778415" y="4181621"/>
            <a:ext cx="2400000" cy="1800000"/>
          </a:xfrm>
          <a:prstGeom prst="rect">
            <a:avLst/>
          </a:prstGeom>
        </p:spPr>
      </p:pic>
      <p:pic>
        <p:nvPicPr>
          <p:cNvPr id="19" name="図 18" descr="室内 が含まれている画像&#10;&#10;自動的に生成された説明">
            <a:extLst>
              <a:ext uri="{FF2B5EF4-FFF2-40B4-BE49-F238E27FC236}">
                <a16:creationId xmlns:a16="http://schemas.microsoft.com/office/drawing/2014/main" id="{6661576F-A1FB-45C2-87FB-658D22A353E4}"/>
              </a:ext>
            </a:extLst>
          </p:cNvPr>
          <p:cNvPicPr>
            <a:picLocks noChangeAspect="1"/>
          </p:cNvPicPr>
          <p:nvPr/>
        </p:nvPicPr>
        <p:blipFill>
          <a:blip r:embed="rId8"/>
          <a:stretch>
            <a:fillRect/>
          </a:stretch>
        </p:blipFill>
        <p:spPr>
          <a:xfrm>
            <a:off x="3446587" y="4181621"/>
            <a:ext cx="2400000" cy="1800000"/>
          </a:xfrm>
          <a:prstGeom prst="rect">
            <a:avLst/>
          </a:prstGeom>
        </p:spPr>
      </p:pic>
      <p:pic>
        <p:nvPicPr>
          <p:cNvPr id="21" name="図 20">
            <a:extLst>
              <a:ext uri="{FF2B5EF4-FFF2-40B4-BE49-F238E27FC236}">
                <a16:creationId xmlns:a16="http://schemas.microsoft.com/office/drawing/2014/main" id="{1AEA34A5-E7D5-47F6-B449-2ACF6C67A9FF}"/>
              </a:ext>
            </a:extLst>
          </p:cNvPr>
          <p:cNvPicPr>
            <a:picLocks noChangeAspect="1"/>
          </p:cNvPicPr>
          <p:nvPr/>
        </p:nvPicPr>
        <p:blipFill>
          <a:blip r:embed="rId9"/>
          <a:stretch>
            <a:fillRect/>
          </a:stretch>
        </p:blipFill>
        <p:spPr>
          <a:xfrm>
            <a:off x="6114759" y="4181621"/>
            <a:ext cx="2400000" cy="1800000"/>
          </a:xfrm>
          <a:prstGeom prst="rect">
            <a:avLst/>
          </a:prstGeom>
        </p:spPr>
      </p:pic>
      <p:pic>
        <p:nvPicPr>
          <p:cNvPr id="23" name="図 22" descr="室内, テーブル, 床 が含まれている画像&#10;&#10;自動的に生成された説明">
            <a:extLst>
              <a:ext uri="{FF2B5EF4-FFF2-40B4-BE49-F238E27FC236}">
                <a16:creationId xmlns:a16="http://schemas.microsoft.com/office/drawing/2014/main" id="{097937FD-B0D0-4CFC-8F9A-BEF8C7DC1C67}"/>
              </a:ext>
            </a:extLst>
          </p:cNvPr>
          <p:cNvPicPr>
            <a:picLocks noChangeAspect="1"/>
          </p:cNvPicPr>
          <p:nvPr/>
        </p:nvPicPr>
        <p:blipFill>
          <a:blip r:embed="rId10"/>
          <a:stretch>
            <a:fillRect/>
          </a:stretch>
        </p:blipFill>
        <p:spPr>
          <a:xfrm>
            <a:off x="8782931" y="4181621"/>
            <a:ext cx="2400000" cy="1800000"/>
          </a:xfrm>
          <a:prstGeom prst="rect">
            <a:avLst/>
          </a:prstGeom>
        </p:spPr>
      </p:pic>
      <p:sp>
        <p:nvSpPr>
          <p:cNvPr id="24" name="矢印: 右 23">
            <a:extLst>
              <a:ext uri="{FF2B5EF4-FFF2-40B4-BE49-F238E27FC236}">
                <a16:creationId xmlns:a16="http://schemas.microsoft.com/office/drawing/2014/main" id="{4155FCB5-79A3-4E96-B5A5-FDA07284AA77}"/>
              </a:ext>
            </a:extLst>
          </p:cNvPr>
          <p:cNvSpPr/>
          <p:nvPr/>
        </p:nvSpPr>
        <p:spPr>
          <a:xfrm>
            <a:off x="3178415" y="2523418"/>
            <a:ext cx="268172" cy="53008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右 24">
            <a:extLst>
              <a:ext uri="{FF2B5EF4-FFF2-40B4-BE49-F238E27FC236}">
                <a16:creationId xmlns:a16="http://schemas.microsoft.com/office/drawing/2014/main" id="{6C411DF3-076F-4A6E-83B0-9915F42B9B78}"/>
              </a:ext>
            </a:extLst>
          </p:cNvPr>
          <p:cNvSpPr/>
          <p:nvPr/>
        </p:nvSpPr>
        <p:spPr>
          <a:xfrm>
            <a:off x="5846587" y="2523417"/>
            <a:ext cx="268172" cy="53008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右 25">
            <a:extLst>
              <a:ext uri="{FF2B5EF4-FFF2-40B4-BE49-F238E27FC236}">
                <a16:creationId xmlns:a16="http://schemas.microsoft.com/office/drawing/2014/main" id="{86D0615B-16A9-4C27-89F6-5B5D5B36334E}"/>
              </a:ext>
            </a:extLst>
          </p:cNvPr>
          <p:cNvSpPr/>
          <p:nvPr/>
        </p:nvSpPr>
        <p:spPr>
          <a:xfrm>
            <a:off x="8514759" y="2530641"/>
            <a:ext cx="268172" cy="53008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右 27">
            <a:extLst>
              <a:ext uri="{FF2B5EF4-FFF2-40B4-BE49-F238E27FC236}">
                <a16:creationId xmlns:a16="http://schemas.microsoft.com/office/drawing/2014/main" id="{5B92C4C4-2680-4F4C-93B0-269E285BD2C1}"/>
              </a:ext>
            </a:extLst>
          </p:cNvPr>
          <p:cNvSpPr/>
          <p:nvPr/>
        </p:nvSpPr>
        <p:spPr>
          <a:xfrm>
            <a:off x="3178415" y="4810035"/>
            <a:ext cx="268172" cy="53008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右 28">
            <a:extLst>
              <a:ext uri="{FF2B5EF4-FFF2-40B4-BE49-F238E27FC236}">
                <a16:creationId xmlns:a16="http://schemas.microsoft.com/office/drawing/2014/main" id="{08C03B10-7617-4894-9ABB-24C7C36F18C4}"/>
              </a:ext>
            </a:extLst>
          </p:cNvPr>
          <p:cNvSpPr/>
          <p:nvPr/>
        </p:nvSpPr>
        <p:spPr>
          <a:xfrm>
            <a:off x="5846587" y="4810034"/>
            <a:ext cx="268172" cy="53008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163D1860-1B3A-40E0-B94E-83BE203BA9F7}"/>
              </a:ext>
            </a:extLst>
          </p:cNvPr>
          <p:cNvSpPr/>
          <p:nvPr/>
        </p:nvSpPr>
        <p:spPr>
          <a:xfrm>
            <a:off x="8514759" y="4817258"/>
            <a:ext cx="268172" cy="53008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矢印: 右 30">
            <a:extLst>
              <a:ext uri="{FF2B5EF4-FFF2-40B4-BE49-F238E27FC236}">
                <a16:creationId xmlns:a16="http://schemas.microsoft.com/office/drawing/2014/main" id="{F859A82F-6CF4-48FE-B1E1-690CF25905D2}"/>
              </a:ext>
            </a:extLst>
          </p:cNvPr>
          <p:cNvSpPr/>
          <p:nvPr/>
        </p:nvSpPr>
        <p:spPr>
          <a:xfrm>
            <a:off x="510243" y="4816577"/>
            <a:ext cx="268172" cy="53008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BD6DAB0B-D6B7-40BC-868E-7F0B061CD964}"/>
              </a:ext>
            </a:extLst>
          </p:cNvPr>
          <p:cNvSpPr txBox="1"/>
          <p:nvPr/>
        </p:nvSpPr>
        <p:spPr>
          <a:xfrm>
            <a:off x="1535282" y="3750375"/>
            <a:ext cx="886265" cy="369332"/>
          </a:xfrm>
          <a:prstGeom prst="rect">
            <a:avLst/>
          </a:prstGeom>
          <a:noFill/>
        </p:spPr>
        <p:txBody>
          <a:bodyPr wrap="square" rtlCol="0">
            <a:spAutoFit/>
          </a:bodyPr>
          <a:lstStyle/>
          <a:p>
            <a:r>
              <a:rPr kumimoji="1" lang="ja-JP" altLang="en-US" dirty="0"/>
              <a:t>元画像</a:t>
            </a:r>
          </a:p>
        </p:txBody>
      </p:sp>
      <p:sp>
        <p:nvSpPr>
          <p:cNvPr id="20" name="テキスト ボックス 19">
            <a:extLst>
              <a:ext uri="{FF2B5EF4-FFF2-40B4-BE49-F238E27FC236}">
                <a16:creationId xmlns:a16="http://schemas.microsoft.com/office/drawing/2014/main" id="{8576CBFE-664D-466A-A119-9FFD6C263656}"/>
              </a:ext>
            </a:extLst>
          </p:cNvPr>
          <p:cNvSpPr txBox="1"/>
          <p:nvPr/>
        </p:nvSpPr>
        <p:spPr>
          <a:xfrm>
            <a:off x="4083659" y="3750375"/>
            <a:ext cx="1125856" cy="369332"/>
          </a:xfrm>
          <a:prstGeom prst="rect">
            <a:avLst/>
          </a:prstGeom>
          <a:noFill/>
        </p:spPr>
        <p:txBody>
          <a:bodyPr wrap="square" rtlCol="0">
            <a:spAutoFit/>
          </a:bodyPr>
          <a:lstStyle/>
          <a:p>
            <a:r>
              <a:rPr kumimoji="1" lang="ja-JP" altLang="en-US" dirty="0"/>
              <a:t>グレー化</a:t>
            </a:r>
          </a:p>
        </p:txBody>
      </p:sp>
      <p:sp>
        <p:nvSpPr>
          <p:cNvPr id="22" name="テキスト ボックス 21">
            <a:extLst>
              <a:ext uri="{FF2B5EF4-FFF2-40B4-BE49-F238E27FC236}">
                <a16:creationId xmlns:a16="http://schemas.microsoft.com/office/drawing/2014/main" id="{56B5CA0C-C568-4C90-AC12-594C0D018C90}"/>
              </a:ext>
            </a:extLst>
          </p:cNvPr>
          <p:cNvSpPr txBox="1"/>
          <p:nvPr/>
        </p:nvSpPr>
        <p:spPr>
          <a:xfrm>
            <a:off x="6871626" y="3750375"/>
            <a:ext cx="886265" cy="369332"/>
          </a:xfrm>
          <a:prstGeom prst="rect">
            <a:avLst/>
          </a:prstGeom>
          <a:noFill/>
        </p:spPr>
        <p:txBody>
          <a:bodyPr wrap="square" rtlCol="0">
            <a:spAutoFit/>
          </a:bodyPr>
          <a:lstStyle/>
          <a:p>
            <a:r>
              <a:rPr kumimoji="1" lang="ja-JP" altLang="en-US" dirty="0"/>
              <a:t>ぼかし</a:t>
            </a:r>
          </a:p>
        </p:txBody>
      </p:sp>
      <p:sp>
        <p:nvSpPr>
          <p:cNvPr id="27" name="テキスト ボックス 26">
            <a:extLst>
              <a:ext uri="{FF2B5EF4-FFF2-40B4-BE49-F238E27FC236}">
                <a16:creationId xmlns:a16="http://schemas.microsoft.com/office/drawing/2014/main" id="{9822C418-3257-4FC2-B1C9-4D6DBFB536D0}"/>
              </a:ext>
            </a:extLst>
          </p:cNvPr>
          <p:cNvSpPr txBox="1"/>
          <p:nvPr/>
        </p:nvSpPr>
        <p:spPr>
          <a:xfrm>
            <a:off x="9457325" y="3738248"/>
            <a:ext cx="886265" cy="369332"/>
          </a:xfrm>
          <a:prstGeom prst="rect">
            <a:avLst/>
          </a:prstGeom>
          <a:noFill/>
        </p:spPr>
        <p:txBody>
          <a:bodyPr wrap="square" rtlCol="0">
            <a:spAutoFit/>
          </a:bodyPr>
          <a:lstStyle/>
          <a:p>
            <a:r>
              <a:rPr kumimoji="1" lang="ja-JP" altLang="en-US" dirty="0"/>
              <a:t>二値化</a:t>
            </a:r>
          </a:p>
        </p:txBody>
      </p:sp>
      <p:sp>
        <p:nvSpPr>
          <p:cNvPr id="32" name="テキスト ボックス 31">
            <a:extLst>
              <a:ext uri="{FF2B5EF4-FFF2-40B4-BE49-F238E27FC236}">
                <a16:creationId xmlns:a16="http://schemas.microsoft.com/office/drawing/2014/main" id="{A59E3265-8313-4A27-BCE2-EC712AFEF86B}"/>
              </a:ext>
            </a:extLst>
          </p:cNvPr>
          <p:cNvSpPr txBox="1"/>
          <p:nvPr/>
        </p:nvSpPr>
        <p:spPr>
          <a:xfrm>
            <a:off x="1402590" y="5981621"/>
            <a:ext cx="1151647" cy="369332"/>
          </a:xfrm>
          <a:prstGeom prst="rect">
            <a:avLst/>
          </a:prstGeom>
          <a:noFill/>
        </p:spPr>
        <p:txBody>
          <a:bodyPr wrap="square" rtlCol="0">
            <a:spAutoFit/>
          </a:bodyPr>
          <a:lstStyle/>
          <a:p>
            <a:r>
              <a:rPr kumimoji="1" lang="ja-JP" altLang="en-US" dirty="0"/>
              <a:t>境界検知</a:t>
            </a:r>
          </a:p>
        </p:txBody>
      </p:sp>
      <p:sp>
        <p:nvSpPr>
          <p:cNvPr id="33" name="テキスト ボックス 32">
            <a:extLst>
              <a:ext uri="{FF2B5EF4-FFF2-40B4-BE49-F238E27FC236}">
                <a16:creationId xmlns:a16="http://schemas.microsoft.com/office/drawing/2014/main" id="{6E3D03A1-5D2D-415B-92A5-CF4C45EFC67F}"/>
              </a:ext>
            </a:extLst>
          </p:cNvPr>
          <p:cNvSpPr txBox="1"/>
          <p:nvPr/>
        </p:nvSpPr>
        <p:spPr>
          <a:xfrm>
            <a:off x="3830695" y="5981621"/>
            <a:ext cx="1631783" cy="369332"/>
          </a:xfrm>
          <a:prstGeom prst="rect">
            <a:avLst/>
          </a:prstGeom>
          <a:noFill/>
        </p:spPr>
        <p:txBody>
          <a:bodyPr wrap="square" rtlCol="0">
            <a:spAutoFit/>
          </a:bodyPr>
          <a:lstStyle/>
          <a:p>
            <a:r>
              <a:rPr kumimoji="1" lang="ja-JP" altLang="en-US" dirty="0"/>
              <a:t>面積フィルター</a:t>
            </a:r>
          </a:p>
        </p:txBody>
      </p:sp>
      <p:sp>
        <p:nvSpPr>
          <p:cNvPr id="34" name="テキスト ボックス 33">
            <a:extLst>
              <a:ext uri="{FF2B5EF4-FFF2-40B4-BE49-F238E27FC236}">
                <a16:creationId xmlns:a16="http://schemas.microsoft.com/office/drawing/2014/main" id="{F1128E0E-421B-4C97-BBF4-BA73F868560A}"/>
              </a:ext>
            </a:extLst>
          </p:cNvPr>
          <p:cNvSpPr txBox="1"/>
          <p:nvPr/>
        </p:nvSpPr>
        <p:spPr>
          <a:xfrm>
            <a:off x="6192536" y="5981621"/>
            <a:ext cx="2244443" cy="369332"/>
          </a:xfrm>
          <a:prstGeom prst="rect">
            <a:avLst/>
          </a:prstGeom>
          <a:noFill/>
        </p:spPr>
        <p:txBody>
          <a:bodyPr wrap="square" rtlCol="0">
            <a:spAutoFit/>
          </a:bodyPr>
          <a:lstStyle/>
          <a:p>
            <a:r>
              <a:rPr kumimoji="1" lang="ja-JP" altLang="en-US" dirty="0"/>
              <a:t>境界構成点群の削減</a:t>
            </a:r>
          </a:p>
        </p:txBody>
      </p:sp>
      <p:sp>
        <p:nvSpPr>
          <p:cNvPr id="35" name="テキスト ボックス 34">
            <a:extLst>
              <a:ext uri="{FF2B5EF4-FFF2-40B4-BE49-F238E27FC236}">
                <a16:creationId xmlns:a16="http://schemas.microsoft.com/office/drawing/2014/main" id="{689A3BFE-7D36-470D-A8CE-5D0658ECC0E7}"/>
              </a:ext>
            </a:extLst>
          </p:cNvPr>
          <p:cNvSpPr txBox="1"/>
          <p:nvPr/>
        </p:nvSpPr>
        <p:spPr>
          <a:xfrm>
            <a:off x="9407107" y="5981621"/>
            <a:ext cx="1151647" cy="369332"/>
          </a:xfrm>
          <a:prstGeom prst="rect">
            <a:avLst/>
          </a:prstGeom>
          <a:noFill/>
        </p:spPr>
        <p:txBody>
          <a:bodyPr wrap="square" rtlCol="0">
            <a:spAutoFit/>
          </a:bodyPr>
          <a:lstStyle/>
          <a:p>
            <a:r>
              <a:rPr kumimoji="1" lang="ja-JP" altLang="en-US" dirty="0"/>
              <a:t>四角検知</a:t>
            </a:r>
          </a:p>
        </p:txBody>
      </p:sp>
    </p:spTree>
    <p:extLst>
      <p:ext uri="{BB962C8B-B14F-4D97-AF65-F5344CB8AC3E}">
        <p14:creationId xmlns:p14="http://schemas.microsoft.com/office/powerpoint/2010/main" val="3992868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7334" y="725213"/>
            <a:ext cx="9777306" cy="1008994"/>
          </a:xfrm>
        </p:spPr>
        <p:txBody>
          <a:bodyPr>
            <a:noAutofit/>
          </a:bodyPr>
          <a:lstStyle/>
          <a:p>
            <a:r>
              <a:rPr lang="en-US" altLang="ja-JP" sz="4400" b="1" dirty="0"/>
              <a:t>	</a:t>
            </a:r>
            <a:r>
              <a:rPr lang="ja-JP" altLang="en-US" sz="4400" b="1"/>
              <a:t>白線の検出試験</a:t>
            </a:r>
            <a:endParaRPr kumimoji="1" lang="ja-JP" altLang="en-US" sz="4400" b="1" dirty="0"/>
          </a:p>
        </p:txBody>
      </p:sp>
      <p:sp>
        <p:nvSpPr>
          <p:cNvPr id="5" name="スライド番号プレースホルダー 4">
            <a:extLst>
              <a:ext uri="{FF2B5EF4-FFF2-40B4-BE49-F238E27FC236}">
                <a16:creationId xmlns:a16="http://schemas.microsoft.com/office/drawing/2014/main" id="{9996428B-16F8-45F1-831E-53E600408822}"/>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8" name="WHITE_LINE1">
            <a:hlinkClick r:id="" action="ppaction://media"/>
            <a:extLst>
              <a:ext uri="{FF2B5EF4-FFF2-40B4-BE49-F238E27FC236}">
                <a16:creationId xmlns:a16="http://schemas.microsoft.com/office/drawing/2014/main" id="{7D0AEA45-95FD-BC40-BCF3-B250002CB79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508743" y="1913860"/>
            <a:ext cx="4824763" cy="3610735"/>
          </a:xfrm>
        </p:spPr>
      </p:pic>
      <p:sp>
        <p:nvSpPr>
          <p:cNvPr id="10" name="テキスト ボックス 9">
            <a:extLst>
              <a:ext uri="{FF2B5EF4-FFF2-40B4-BE49-F238E27FC236}">
                <a16:creationId xmlns:a16="http://schemas.microsoft.com/office/drawing/2014/main" id="{D4987CE9-06B7-8644-AC59-ADD6429A514F}"/>
              </a:ext>
            </a:extLst>
          </p:cNvPr>
          <p:cNvSpPr txBox="1"/>
          <p:nvPr/>
        </p:nvSpPr>
        <p:spPr>
          <a:xfrm>
            <a:off x="2363760" y="5732677"/>
            <a:ext cx="7114728" cy="400110"/>
          </a:xfrm>
          <a:prstGeom prst="rect">
            <a:avLst/>
          </a:prstGeom>
          <a:noFill/>
        </p:spPr>
        <p:txBody>
          <a:bodyPr wrap="square" rtlCol="0">
            <a:spAutoFit/>
          </a:bodyPr>
          <a:lstStyle/>
          <a:p>
            <a:pPr algn="ctr"/>
            <a:r>
              <a:rPr kumimoji="1" lang="ja-JP" altLang="en-US" sz="2000"/>
              <a:t>白線を検出することができた</a:t>
            </a:r>
          </a:p>
        </p:txBody>
      </p:sp>
    </p:spTree>
    <p:extLst>
      <p:ext uri="{BB962C8B-B14F-4D97-AF65-F5344CB8AC3E}">
        <p14:creationId xmlns:p14="http://schemas.microsoft.com/office/powerpoint/2010/main" val="392899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39114" y="328904"/>
            <a:ext cx="10058400" cy="1450757"/>
          </a:xfrm>
        </p:spPr>
        <p:txBody>
          <a:bodyPr>
            <a:normAutofit/>
          </a:bodyPr>
          <a:lstStyle/>
          <a:p>
            <a:r>
              <a:rPr kumimoji="1" lang="en-US" altLang="ja-JP" sz="4800" dirty="0"/>
              <a:t>SLAM</a:t>
            </a:r>
            <a:r>
              <a:rPr kumimoji="1" lang="ja-JP" altLang="en-US" sz="4800"/>
              <a:t>（深津）</a:t>
            </a:r>
            <a:endParaRPr kumimoji="1" lang="ja-JP" altLang="en-US" sz="4800" dirty="0"/>
          </a:p>
        </p:txBody>
      </p:sp>
      <p:sp>
        <p:nvSpPr>
          <p:cNvPr id="3" name="コンテンツ プレースホルダー 2"/>
          <p:cNvSpPr>
            <a:spLocks noGrp="1"/>
          </p:cNvSpPr>
          <p:nvPr>
            <p:ph idx="1"/>
          </p:nvPr>
        </p:nvSpPr>
        <p:spPr>
          <a:xfrm>
            <a:off x="939114" y="1779661"/>
            <a:ext cx="8596668" cy="780319"/>
          </a:xfrm>
        </p:spPr>
        <p:txBody>
          <a:bodyPr>
            <a:normAutofit/>
          </a:bodyPr>
          <a:lstStyle/>
          <a:p>
            <a:pPr marL="0" indent="0">
              <a:buNone/>
            </a:pPr>
            <a:r>
              <a:rPr lang="ja-JP" altLang="en-US" sz="3200" dirty="0"/>
              <a:t>・</a:t>
            </a:r>
            <a:r>
              <a:rPr lang="en-US" altLang="ja-JP" sz="3200" dirty="0" err="1"/>
              <a:t>gmapping</a:t>
            </a:r>
            <a:r>
              <a:rPr lang="ja-JP" altLang="en-US" sz="3200" dirty="0"/>
              <a:t>によるマップデータの作成</a:t>
            </a:r>
            <a:endParaRPr kumimoji="1" lang="en-US" altLang="ja-JP" sz="3200" dirty="0"/>
          </a:p>
        </p:txBody>
      </p:sp>
      <p:sp>
        <p:nvSpPr>
          <p:cNvPr id="6" name="スライド番号プレースホルダー 5">
            <a:extLst>
              <a:ext uri="{FF2B5EF4-FFF2-40B4-BE49-F238E27FC236}">
                <a16:creationId xmlns:a16="http://schemas.microsoft.com/office/drawing/2014/main" id="{67EA38C5-C5DE-45CF-AAB3-1D2EFBDA08A7}"/>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7" name="図 6">
            <a:extLst>
              <a:ext uri="{FF2B5EF4-FFF2-40B4-BE49-F238E27FC236}">
                <a16:creationId xmlns:a16="http://schemas.microsoft.com/office/drawing/2014/main" id="{B049B427-FDC2-A348-A35F-3116D93D0C16}"/>
              </a:ext>
            </a:extLst>
          </p:cNvPr>
          <p:cNvPicPr>
            <a:picLocks noChangeAspect="1"/>
          </p:cNvPicPr>
          <p:nvPr/>
        </p:nvPicPr>
        <p:blipFill rotWithShape="1">
          <a:blip r:embed="rId3"/>
          <a:srcRect l="35315" t="39420" r="34830" b="46087"/>
          <a:stretch/>
        </p:blipFill>
        <p:spPr>
          <a:xfrm>
            <a:off x="2057352" y="2337511"/>
            <a:ext cx="8077295" cy="3921019"/>
          </a:xfrm>
          <a:prstGeom prst="rect">
            <a:avLst/>
          </a:prstGeom>
        </p:spPr>
      </p:pic>
    </p:spTree>
    <p:extLst>
      <p:ext uri="{BB962C8B-B14F-4D97-AF65-F5344CB8AC3E}">
        <p14:creationId xmlns:p14="http://schemas.microsoft.com/office/powerpoint/2010/main" val="2465572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latin typeface="+mj-ea"/>
              </a:rPr>
              <a:t>G</a:t>
            </a:r>
            <a:r>
              <a:rPr kumimoji="1" lang="en-US" altLang="ja-JP" b="1" dirty="0">
                <a:latin typeface="+mj-ea"/>
              </a:rPr>
              <a:t>lobal </a:t>
            </a:r>
            <a:r>
              <a:rPr lang="en-US" altLang="ja-JP" b="1" dirty="0">
                <a:latin typeface="+mj-ea"/>
              </a:rPr>
              <a:t>P</a:t>
            </a:r>
            <a:r>
              <a:rPr kumimoji="1" lang="en-US" altLang="ja-JP" b="1" dirty="0">
                <a:latin typeface="+mj-ea"/>
              </a:rPr>
              <a:t>ath Planning</a:t>
            </a:r>
            <a:r>
              <a:rPr kumimoji="1" lang="ja-JP" altLang="en-US" b="1" dirty="0">
                <a:latin typeface="+mj-ea"/>
              </a:rPr>
              <a:t>（土屋）</a:t>
            </a:r>
          </a:p>
        </p:txBody>
      </p:sp>
      <p:sp>
        <p:nvSpPr>
          <p:cNvPr id="3" name="コンテンツ プレースホルダー 2"/>
          <p:cNvSpPr>
            <a:spLocks noGrp="1"/>
          </p:cNvSpPr>
          <p:nvPr>
            <p:ph idx="1"/>
          </p:nvPr>
        </p:nvSpPr>
        <p:spPr>
          <a:xfrm>
            <a:off x="1154083" y="2255520"/>
            <a:ext cx="10058400" cy="2904067"/>
          </a:xfrm>
        </p:spPr>
        <p:txBody>
          <a:bodyPr>
            <a:normAutofit/>
          </a:bodyPr>
          <a:lstStyle/>
          <a:p>
            <a:pPr marL="0" indent="0">
              <a:buNone/>
            </a:pPr>
            <a:endParaRPr lang="en-US" altLang="ja-JP" sz="3200" dirty="0"/>
          </a:p>
          <a:p>
            <a:pPr lvl="1"/>
            <a:r>
              <a:rPr lang="en-US" altLang="ja-JP" sz="3200" dirty="0"/>
              <a:t>A</a:t>
            </a:r>
            <a:r>
              <a:rPr lang="ja-JP" altLang="en-US" sz="3200" dirty="0"/>
              <a:t>*のアルゴリズムによって経路の探索を行った。</a:t>
            </a:r>
            <a:endParaRPr lang="en-US" altLang="ja-JP" sz="3200" dirty="0"/>
          </a:p>
          <a:p>
            <a:pPr lvl="1"/>
            <a:endParaRPr lang="en-US" altLang="ja-JP" sz="3200" dirty="0"/>
          </a:p>
          <a:p>
            <a:pPr lvl="1"/>
            <a:r>
              <a:rPr lang="ja-JP" altLang="en-US" sz="3200" dirty="0"/>
              <a:t>通過地点を指定することで</a:t>
            </a:r>
            <a:r>
              <a:rPr lang="en-US" altLang="ja-JP" sz="3200" dirty="0"/>
              <a:t>D</a:t>
            </a:r>
            <a:r>
              <a:rPr lang="ja-JP" altLang="en-US" sz="3200" dirty="0"/>
              <a:t>館</a:t>
            </a:r>
            <a:r>
              <a:rPr lang="en-US" altLang="ja-JP" sz="3200" dirty="0"/>
              <a:t>1</a:t>
            </a:r>
            <a:r>
              <a:rPr lang="ja-JP" altLang="en-US" sz="3200" dirty="0"/>
              <a:t>階の</a:t>
            </a:r>
            <a:r>
              <a:rPr lang="en-US" altLang="ja-JP" sz="3200" dirty="0"/>
              <a:t>1</a:t>
            </a:r>
            <a:r>
              <a:rPr lang="ja-JP" altLang="en-US" sz="3200" dirty="0"/>
              <a:t>周の経路を通路の真ん中を通るようにした。</a:t>
            </a:r>
            <a:endParaRPr lang="en-US" altLang="ja-JP" sz="3200" dirty="0"/>
          </a:p>
          <a:p>
            <a:pPr lvl="1"/>
            <a:endParaRPr lang="en-US" altLang="ja-JP" sz="3200" dirty="0"/>
          </a:p>
          <a:p>
            <a:pPr lvl="1"/>
            <a:endParaRPr lang="en-US" altLang="ja-JP" sz="3200" dirty="0"/>
          </a:p>
        </p:txBody>
      </p:sp>
      <p:sp>
        <p:nvSpPr>
          <p:cNvPr id="4" name="スライド番号プレースホルダー 3">
            <a:extLst>
              <a:ext uri="{FF2B5EF4-FFF2-40B4-BE49-F238E27FC236}">
                <a16:creationId xmlns:a16="http://schemas.microsoft.com/office/drawing/2014/main" id="{20786F60-CAEF-C749-8EDC-18E44D96F217}"/>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228928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latin typeface="+mj-ea"/>
              </a:rPr>
              <a:t>G</a:t>
            </a:r>
            <a:r>
              <a:rPr kumimoji="1" lang="en-US" altLang="ja-JP" b="1" dirty="0">
                <a:latin typeface="+mj-ea"/>
              </a:rPr>
              <a:t>lobal </a:t>
            </a:r>
            <a:r>
              <a:rPr lang="en-US" altLang="ja-JP" b="1" dirty="0">
                <a:latin typeface="+mj-ea"/>
              </a:rPr>
              <a:t>P</a:t>
            </a:r>
            <a:r>
              <a:rPr kumimoji="1" lang="en-US" altLang="ja-JP" b="1" dirty="0">
                <a:latin typeface="+mj-ea"/>
              </a:rPr>
              <a:t>ath </a:t>
            </a:r>
            <a:r>
              <a:rPr lang="en-US" altLang="ja-JP" b="1" dirty="0">
                <a:latin typeface="+mj-ea"/>
              </a:rPr>
              <a:t>P</a:t>
            </a:r>
            <a:r>
              <a:rPr kumimoji="1" lang="en-US" altLang="ja-JP" b="1" dirty="0">
                <a:latin typeface="+mj-ea"/>
              </a:rPr>
              <a:t>lanning</a:t>
            </a:r>
            <a:r>
              <a:rPr kumimoji="1" lang="ja-JP" altLang="en-US" b="1" dirty="0">
                <a:latin typeface="+mj-ea"/>
              </a:rPr>
              <a:t>（土屋）</a:t>
            </a:r>
          </a:p>
        </p:txBody>
      </p:sp>
      <p:sp>
        <p:nvSpPr>
          <p:cNvPr id="4" name="スライド番号プレースホルダー 3">
            <a:extLst>
              <a:ext uri="{FF2B5EF4-FFF2-40B4-BE49-F238E27FC236}">
                <a16:creationId xmlns:a16="http://schemas.microsoft.com/office/drawing/2014/main" id="{20786F60-CAEF-C749-8EDC-18E44D96F217}"/>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
        <p:nvSpPr>
          <p:cNvPr id="6" name="テキスト ボックス 5"/>
          <p:cNvSpPr txBox="1"/>
          <p:nvPr/>
        </p:nvSpPr>
        <p:spPr>
          <a:xfrm>
            <a:off x="2048256" y="5180691"/>
            <a:ext cx="8732520" cy="523220"/>
          </a:xfrm>
          <a:prstGeom prst="rect">
            <a:avLst/>
          </a:prstGeom>
          <a:noFill/>
        </p:spPr>
        <p:txBody>
          <a:bodyPr wrap="square" rtlCol="0">
            <a:spAutoFit/>
          </a:bodyPr>
          <a:lstStyle/>
          <a:p>
            <a:r>
              <a:rPr kumimoji="1" lang="ja-JP" altLang="en-US" sz="2800" dirty="0">
                <a:solidFill>
                  <a:srgbClr val="19FFFF"/>
                </a:solidFill>
              </a:rPr>
              <a:t>青線     </a:t>
            </a:r>
            <a:r>
              <a:rPr kumimoji="1" lang="ja-JP" altLang="en-US" sz="2800" dirty="0"/>
              <a:t>・・・</a:t>
            </a:r>
            <a:r>
              <a:rPr kumimoji="1" lang="en-US" altLang="ja-JP" sz="2800" dirty="0"/>
              <a:t>A*</a:t>
            </a:r>
            <a:r>
              <a:rPr kumimoji="1" lang="ja-JP" altLang="en-US" sz="2800" dirty="0"/>
              <a:t>によって算出された経路</a:t>
            </a:r>
          </a:p>
        </p:txBody>
      </p:sp>
      <p:sp>
        <p:nvSpPr>
          <p:cNvPr id="9" name="テキスト ボックス 8"/>
          <p:cNvSpPr txBox="1"/>
          <p:nvPr/>
        </p:nvSpPr>
        <p:spPr>
          <a:xfrm>
            <a:off x="2048256" y="5703911"/>
            <a:ext cx="6305219" cy="523220"/>
          </a:xfrm>
          <a:prstGeom prst="rect">
            <a:avLst/>
          </a:prstGeom>
          <a:noFill/>
        </p:spPr>
        <p:txBody>
          <a:bodyPr wrap="square" rtlCol="0">
            <a:spAutoFit/>
          </a:bodyPr>
          <a:lstStyle/>
          <a:p>
            <a:r>
              <a:rPr kumimoji="1" lang="ja-JP" altLang="en-US" sz="2800" dirty="0"/>
              <a:t>①～⑥ ・・・指定した通過点</a:t>
            </a: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0616" y="1737359"/>
            <a:ext cx="8644537" cy="3443331"/>
          </a:xfrm>
          <a:prstGeom prst="rect">
            <a:avLst/>
          </a:prstGeom>
        </p:spPr>
      </p:pic>
    </p:spTree>
    <p:extLst>
      <p:ext uri="{BB962C8B-B14F-4D97-AF65-F5344CB8AC3E}">
        <p14:creationId xmlns:p14="http://schemas.microsoft.com/office/powerpoint/2010/main" val="2506018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b="1" dirty="0">
                <a:latin typeface="+mj-ea"/>
              </a:rPr>
              <a:t>G</a:t>
            </a:r>
            <a:r>
              <a:rPr kumimoji="1" lang="en-US" altLang="ja-JP" b="1" dirty="0">
                <a:latin typeface="+mj-ea"/>
              </a:rPr>
              <a:t>lobal </a:t>
            </a:r>
            <a:r>
              <a:rPr lang="en-US" altLang="ja-JP" b="1" dirty="0">
                <a:latin typeface="+mj-ea"/>
              </a:rPr>
              <a:t>P</a:t>
            </a:r>
            <a:r>
              <a:rPr kumimoji="1" lang="en-US" altLang="ja-JP" b="1" dirty="0">
                <a:latin typeface="+mj-ea"/>
              </a:rPr>
              <a:t>ath </a:t>
            </a:r>
            <a:r>
              <a:rPr lang="en-US" altLang="ja-JP" b="1" dirty="0">
                <a:latin typeface="+mj-ea"/>
              </a:rPr>
              <a:t>P</a:t>
            </a:r>
            <a:r>
              <a:rPr kumimoji="1" lang="en-US" altLang="ja-JP" b="1" dirty="0">
                <a:latin typeface="+mj-ea"/>
              </a:rPr>
              <a:t>lanning</a:t>
            </a:r>
            <a:r>
              <a:rPr kumimoji="1" lang="ja-JP" altLang="en-US" b="1" dirty="0">
                <a:latin typeface="+mj-ea"/>
              </a:rPr>
              <a:t>（土屋）</a:t>
            </a:r>
          </a:p>
        </p:txBody>
      </p:sp>
      <p:sp>
        <p:nvSpPr>
          <p:cNvPr id="3" name="コンテンツ プレースホルダー 2"/>
          <p:cNvSpPr>
            <a:spLocks noGrp="1"/>
          </p:cNvSpPr>
          <p:nvPr>
            <p:ph idx="1"/>
          </p:nvPr>
        </p:nvSpPr>
        <p:spPr>
          <a:xfrm>
            <a:off x="1201494" y="1209087"/>
            <a:ext cx="10058400" cy="4023360"/>
          </a:xfrm>
        </p:spPr>
        <p:txBody>
          <a:bodyPr>
            <a:normAutofit/>
          </a:bodyPr>
          <a:lstStyle/>
          <a:p>
            <a:endParaRPr lang="en-US" altLang="ja-JP" sz="4000" dirty="0"/>
          </a:p>
          <a:p>
            <a:pPr lvl="1"/>
            <a:r>
              <a:rPr lang="ja-JP" altLang="en-US" sz="2800" dirty="0"/>
              <a:t>推定自己位置から最も近い経路の点の約</a:t>
            </a:r>
            <a:r>
              <a:rPr lang="en-US" altLang="ja-JP" sz="2800" dirty="0"/>
              <a:t>1.5m</a:t>
            </a:r>
            <a:r>
              <a:rPr lang="ja-JP" altLang="en-US" sz="2800" dirty="0"/>
              <a:t>先を目標地点として、座標を渡すことができるようにした。</a:t>
            </a:r>
            <a:endParaRPr lang="en-US" altLang="ja-JP" sz="2800" dirty="0"/>
          </a:p>
        </p:txBody>
      </p:sp>
      <p:sp>
        <p:nvSpPr>
          <p:cNvPr id="4" name="スライド番号プレースホルダー 3">
            <a:extLst>
              <a:ext uri="{FF2B5EF4-FFF2-40B4-BE49-F238E27FC236}">
                <a16:creationId xmlns:a16="http://schemas.microsoft.com/office/drawing/2014/main" id="{54B80A47-A189-074C-93A7-69683BB32F28}"/>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4935" y="2815697"/>
            <a:ext cx="4966797" cy="2850660"/>
          </a:xfrm>
          <a:prstGeom prst="rect">
            <a:avLst/>
          </a:prstGeom>
        </p:spPr>
      </p:pic>
      <p:sp>
        <p:nvSpPr>
          <p:cNvPr id="9" name="星 5 8"/>
          <p:cNvSpPr/>
          <p:nvPr/>
        </p:nvSpPr>
        <p:spPr>
          <a:xfrm>
            <a:off x="5723894" y="4022004"/>
            <a:ext cx="213360" cy="176808"/>
          </a:xfrm>
          <a:prstGeom prst="star5">
            <a:avLst/>
          </a:prstGeom>
          <a:solidFill>
            <a:srgbClr val="FFFF00"/>
          </a:solidFill>
          <a:ln>
            <a:solidFill>
              <a:srgbClr val="FF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円/楕円 11"/>
          <p:cNvSpPr/>
          <p:nvPr/>
        </p:nvSpPr>
        <p:spPr>
          <a:xfrm>
            <a:off x="5703426" y="3592043"/>
            <a:ext cx="196427" cy="19473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p:nvSpPr>
        <p:spPr>
          <a:xfrm>
            <a:off x="4317153" y="3599772"/>
            <a:ext cx="194733" cy="19473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星 5 16"/>
          <p:cNvSpPr/>
          <p:nvPr/>
        </p:nvSpPr>
        <p:spPr>
          <a:xfrm>
            <a:off x="7484248" y="3144908"/>
            <a:ext cx="310221" cy="273070"/>
          </a:xfrm>
          <a:prstGeom prst="star5">
            <a:avLst/>
          </a:prstGeom>
          <a:solidFill>
            <a:srgbClr val="FFFF00"/>
          </a:solidFill>
          <a:ln>
            <a:solidFill>
              <a:srgbClr val="FF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 name="円/楕円 17"/>
          <p:cNvSpPr/>
          <p:nvPr/>
        </p:nvSpPr>
        <p:spPr>
          <a:xfrm>
            <a:off x="7512014" y="3893851"/>
            <a:ext cx="253325" cy="26716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7512014" y="4636887"/>
            <a:ext cx="241702" cy="23883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7787977" y="3114444"/>
            <a:ext cx="2069797" cy="369332"/>
          </a:xfrm>
          <a:prstGeom prst="rect">
            <a:avLst/>
          </a:prstGeom>
          <a:noFill/>
        </p:spPr>
        <p:txBody>
          <a:bodyPr wrap="none" rtlCol="0">
            <a:spAutoFit/>
          </a:bodyPr>
          <a:lstStyle/>
          <a:p>
            <a:r>
              <a:rPr kumimoji="1" lang="ja-JP" altLang="en-US" dirty="0"/>
              <a:t>・・・　自己推定位置</a:t>
            </a:r>
          </a:p>
        </p:txBody>
      </p:sp>
      <p:sp>
        <p:nvSpPr>
          <p:cNvPr id="21" name="テキスト ボックス 20"/>
          <p:cNvSpPr txBox="1"/>
          <p:nvPr/>
        </p:nvSpPr>
        <p:spPr>
          <a:xfrm>
            <a:off x="7835389" y="3842766"/>
            <a:ext cx="3845925" cy="369332"/>
          </a:xfrm>
          <a:prstGeom prst="rect">
            <a:avLst/>
          </a:prstGeom>
          <a:noFill/>
        </p:spPr>
        <p:txBody>
          <a:bodyPr wrap="none" rtlCol="0">
            <a:spAutoFit/>
          </a:bodyPr>
          <a:lstStyle/>
          <a:p>
            <a:r>
              <a:rPr kumimoji="1" lang="ja-JP" altLang="en-US" dirty="0"/>
              <a:t>・・・　経路上の自己位置に最も近い点</a:t>
            </a:r>
          </a:p>
        </p:txBody>
      </p:sp>
      <p:sp>
        <p:nvSpPr>
          <p:cNvPr id="22" name="テキスト ボックス 21"/>
          <p:cNvSpPr txBox="1"/>
          <p:nvPr/>
        </p:nvSpPr>
        <p:spPr>
          <a:xfrm>
            <a:off x="7857930" y="4571088"/>
            <a:ext cx="2278188" cy="369332"/>
          </a:xfrm>
          <a:prstGeom prst="rect">
            <a:avLst/>
          </a:prstGeom>
          <a:noFill/>
        </p:spPr>
        <p:txBody>
          <a:bodyPr wrap="none" rtlCol="0">
            <a:spAutoFit/>
          </a:bodyPr>
          <a:lstStyle/>
          <a:p>
            <a:r>
              <a:rPr kumimoji="1" lang="ja-JP" altLang="en-US" dirty="0"/>
              <a:t>・・・　定めた目標地点</a:t>
            </a:r>
          </a:p>
        </p:txBody>
      </p:sp>
      <p:sp>
        <p:nvSpPr>
          <p:cNvPr id="31" name="フリーフォーム 30"/>
          <p:cNvSpPr/>
          <p:nvPr/>
        </p:nvSpPr>
        <p:spPr>
          <a:xfrm>
            <a:off x="4404329" y="3213786"/>
            <a:ext cx="1427480" cy="502955"/>
          </a:xfrm>
          <a:custGeom>
            <a:avLst/>
            <a:gdLst>
              <a:gd name="connsiteX0" fmla="*/ 0 w 1427480"/>
              <a:gd name="connsiteY0" fmla="*/ 502955 h 502955"/>
              <a:gd name="connsiteX1" fmla="*/ 782320 w 1427480"/>
              <a:gd name="connsiteY1" fmla="*/ 35 h 502955"/>
              <a:gd name="connsiteX2" fmla="*/ 1427480 w 1427480"/>
              <a:gd name="connsiteY2" fmla="*/ 482635 h 502955"/>
            </a:gdLst>
            <a:ahLst/>
            <a:cxnLst>
              <a:cxn ang="0">
                <a:pos x="connsiteX0" y="connsiteY0"/>
              </a:cxn>
              <a:cxn ang="0">
                <a:pos x="connsiteX1" y="connsiteY1"/>
              </a:cxn>
              <a:cxn ang="0">
                <a:pos x="connsiteX2" y="connsiteY2"/>
              </a:cxn>
            </a:cxnLst>
            <a:rect l="l" t="t" r="r" b="b"/>
            <a:pathLst>
              <a:path w="1427480" h="502955">
                <a:moveTo>
                  <a:pt x="0" y="502955"/>
                </a:moveTo>
                <a:cubicBezTo>
                  <a:pt x="272203" y="253188"/>
                  <a:pt x="544407" y="3422"/>
                  <a:pt x="782320" y="35"/>
                </a:cubicBezTo>
                <a:cubicBezTo>
                  <a:pt x="1020233" y="-3352"/>
                  <a:pt x="1223856" y="239641"/>
                  <a:pt x="1427480" y="482635"/>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4643191" y="2879872"/>
            <a:ext cx="970137" cy="400110"/>
          </a:xfrm>
          <a:prstGeom prst="rect">
            <a:avLst/>
          </a:prstGeom>
          <a:noFill/>
        </p:spPr>
        <p:txBody>
          <a:bodyPr wrap="none" rtlCol="0">
            <a:spAutoFit/>
          </a:bodyPr>
          <a:lstStyle/>
          <a:p>
            <a:r>
              <a:rPr kumimoji="1" lang="ja-JP" altLang="en-US" sz="2000" dirty="0">
                <a:solidFill>
                  <a:schemeClr val="bg1"/>
                </a:solidFill>
              </a:rPr>
              <a:t>約</a:t>
            </a:r>
            <a:r>
              <a:rPr kumimoji="1" lang="en-US" altLang="ja-JP" sz="2000" dirty="0">
                <a:solidFill>
                  <a:schemeClr val="bg1"/>
                </a:solidFill>
              </a:rPr>
              <a:t>1.5m</a:t>
            </a:r>
            <a:endParaRPr kumimoji="1" lang="ja-JP" altLang="en-US" sz="2000" dirty="0">
              <a:solidFill>
                <a:schemeClr val="bg1"/>
              </a:solidFill>
            </a:endParaRPr>
          </a:p>
        </p:txBody>
      </p:sp>
    </p:spTree>
    <p:extLst>
      <p:ext uri="{BB962C8B-B14F-4D97-AF65-F5344CB8AC3E}">
        <p14:creationId xmlns:p14="http://schemas.microsoft.com/office/powerpoint/2010/main" val="1807995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097280" y="825010"/>
            <a:ext cx="10058400" cy="1450757"/>
          </a:xfrm>
        </p:spPr>
        <p:txBody>
          <a:bodyPr/>
          <a:lstStyle/>
          <a:p>
            <a:r>
              <a:rPr kumimoji="1" lang="en-US" altLang="ja-JP" dirty="0">
                <a:latin typeface="+mj-ea"/>
              </a:rPr>
              <a:t>Localization(</a:t>
            </a:r>
            <a:r>
              <a:rPr kumimoji="1" lang="ja-JP" altLang="en-US">
                <a:latin typeface="+mj-ea"/>
              </a:rPr>
              <a:t>吉内）</a:t>
            </a:r>
            <a:br>
              <a:rPr kumimoji="1" lang="en-US" altLang="ja-JP" dirty="0"/>
            </a:br>
            <a:endParaRPr kumimoji="1" lang="ja-JP" altLang="en-US" dirty="0"/>
          </a:p>
        </p:txBody>
      </p:sp>
      <p:sp>
        <p:nvSpPr>
          <p:cNvPr id="3" name="コンテンツ プレースホルダー 2"/>
          <p:cNvSpPr>
            <a:spLocks noGrp="1"/>
          </p:cNvSpPr>
          <p:nvPr>
            <p:ph idx="1"/>
          </p:nvPr>
        </p:nvSpPr>
        <p:spPr>
          <a:xfrm>
            <a:off x="1645920" y="2009630"/>
            <a:ext cx="8961120" cy="4023360"/>
          </a:xfrm>
        </p:spPr>
        <p:txBody>
          <a:bodyPr>
            <a:normAutofit fontScale="77500" lnSpcReduction="20000"/>
          </a:bodyPr>
          <a:lstStyle/>
          <a:p>
            <a:pPr marL="0" indent="0">
              <a:buNone/>
            </a:pPr>
            <a:r>
              <a:rPr lang="ja-JP" altLang="en-US"/>
              <a:t> </a:t>
            </a:r>
            <a:r>
              <a:rPr lang="en-US" altLang="ja-JP" sz="3500" dirty="0">
                <a:latin typeface="+mn-ea"/>
              </a:rPr>
              <a:t>AMCL(Augmented Monte Carlo Localization)</a:t>
            </a:r>
            <a:r>
              <a:rPr lang="ja-JP" altLang="en-US" sz="3500">
                <a:latin typeface="+mn-ea"/>
              </a:rPr>
              <a:t>により，</a:t>
            </a:r>
            <a:endParaRPr lang="en-US" altLang="ja-JP" sz="3500" dirty="0">
              <a:latin typeface="+mn-ea"/>
            </a:endParaRPr>
          </a:p>
          <a:p>
            <a:pPr marL="0" indent="0">
              <a:buNone/>
            </a:pPr>
            <a:r>
              <a:rPr lang="ja-JP" altLang="en-US" sz="3500">
                <a:latin typeface="+mn-ea"/>
              </a:rPr>
              <a:t>自己位置推定を行う</a:t>
            </a:r>
            <a:endParaRPr lang="en-US" altLang="ja-JP" sz="3500" dirty="0">
              <a:latin typeface="+mn-ea"/>
            </a:endParaRPr>
          </a:p>
          <a:p>
            <a:pPr marL="0" indent="0">
              <a:buNone/>
            </a:pPr>
            <a:endParaRPr lang="en-US" altLang="ja-JP" sz="3500" dirty="0">
              <a:latin typeface="+mn-ea"/>
            </a:endParaRPr>
          </a:p>
          <a:p>
            <a:pPr marL="0" indent="0">
              <a:buNone/>
            </a:pPr>
            <a:r>
              <a:rPr lang="ja-JP" altLang="en-US" sz="3500">
                <a:latin typeface="+mn-ea"/>
              </a:rPr>
              <a:t>実スキャンと参照スキャンの残差，および以下の計測ノイズを</a:t>
            </a:r>
            <a:endParaRPr lang="en-US" altLang="ja-JP" sz="3500" dirty="0">
              <a:latin typeface="+mn-ea"/>
            </a:endParaRPr>
          </a:p>
          <a:p>
            <a:pPr marL="0" indent="0">
              <a:buNone/>
            </a:pPr>
            <a:r>
              <a:rPr lang="ja-JP" altLang="en-US" sz="3500">
                <a:latin typeface="+mn-ea"/>
              </a:rPr>
              <a:t>もとに尤度を求める</a:t>
            </a:r>
            <a:endParaRPr lang="en-US" altLang="ja-JP" sz="3500" dirty="0">
              <a:latin typeface="+mn-ea"/>
            </a:endParaRPr>
          </a:p>
          <a:p>
            <a:pPr marL="0" indent="0">
              <a:buNone/>
            </a:pPr>
            <a:endParaRPr lang="en-US" altLang="ja-JP" sz="2800" dirty="0"/>
          </a:p>
          <a:p>
            <a:pPr lvl="1"/>
            <a:r>
              <a:rPr lang="ja-JP" altLang="en-US" sz="2400"/>
              <a:t>正しい計測時の微小な計測ノイズ</a:t>
            </a:r>
            <a:endParaRPr lang="en-US" altLang="ja-JP" sz="2400" dirty="0"/>
          </a:p>
          <a:p>
            <a:pPr lvl="1"/>
            <a:r>
              <a:rPr lang="ja-JP" altLang="en-US" sz="2400"/>
              <a:t>事前情報にない物体による計測ノイズ</a:t>
            </a:r>
            <a:endParaRPr lang="en-US" altLang="ja-JP" sz="2400" dirty="0"/>
          </a:p>
          <a:p>
            <a:pPr lvl="1"/>
            <a:r>
              <a:rPr lang="ja-JP" altLang="en-US" sz="2400"/>
              <a:t>レーザーのガラス透過などによる計測ノイズ</a:t>
            </a:r>
            <a:endParaRPr lang="en-US" altLang="ja-JP" sz="2400" dirty="0"/>
          </a:p>
          <a:p>
            <a:pPr lvl="1"/>
            <a:r>
              <a:rPr lang="ja-JP" altLang="en-US" sz="2400"/>
              <a:t>定常的なノイズ</a:t>
            </a:r>
            <a:endParaRPr lang="en-US" altLang="ja-JP" sz="2400" dirty="0"/>
          </a:p>
          <a:p>
            <a:pPr marL="0" indent="0">
              <a:buNone/>
            </a:pPr>
            <a:endParaRPr lang="en-US" altLang="ja-JP" sz="2800" dirty="0">
              <a:latin typeface="+mn-ea"/>
            </a:endParaRPr>
          </a:p>
        </p:txBody>
      </p:sp>
      <p:sp>
        <p:nvSpPr>
          <p:cNvPr id="4" name="スライド番号プレースホルダー 3">
            <a:extLst>
              <a:ext uri="{FF2B5EF4-FFF2-40B4-BE49-F238E27FC236}">
                <a16:creationId xmlns:a16="http://schemas.microsoft.com/office/drawing/2014/main" id="{B667E619-F4D1-044F-8F57-29AAD059CC02}"/>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400686162"/>
      </p:ext>
    </p:extLst>
  </p:cSld>
  <p:clrMapOvr>
    <a:masterClrMapping/>
  </p:clrMapOvr>
</p:sld>
</file>

<file path=ppt/theme/theme1.xml><?xml version="1.0" encoding="utf-8"?>
<a:theme xmlns:a="http://schemas.openxmlformats.org/drawingml/2006/main" name="レトロスペクト">
  <a:themeElements>
    <a:clrScheme name="レトロスペクト">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TM02900769[[fn=レトロスペクト]]</Template>
  <TotalTime>1108</TotalTime>
  <Words>836</Words>
  <Application>Microsoft Macintosh PowerPoint</Application>
  <PresentationFormat>ワイド画面</PresentationFormat>
  <Paragraphs>174</Paragraphs>
  <Slides>13</Slides>
  <Notes>13</Notes>
  <HiddenSlides>0</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13</vt:i4>
      </vt:variant>
    </vt:vector>
  </HeadingPairs>
  <TitlesOfParts>
    <vt:vector size="18" baseType="lpstr">
      <vt:lpstr>ＭＳ Ｐゴシック</vt:lpstr>
      <vt:lpstr>游ゴシック</vt:lpstr>
      <vt:lpstr>Calibri</vt:lpstr>
      <vt:lpstr>Calibri Light</vt:lpstr>
      <vt:lpstr>レトロスペクト</vt:lpstr>
      <vt:lpstr>ちびチャレB進捗状況</vt:lpstr>
      <vt:lpstr>システム図</vt:lpstr>
      <vt:lpstr>OpenCVによる白線検出（土屋・深津）</vt:lpstr>
      <vt:lpstr> 白線の検出試験</vt:lpstr>
      <vt:lpstr>SLAM（深津）</vt:lpstr>
      <vt:lpstr>Global Path Planning（土屋）</vt:lpstr>
      <vt:lpstr>Global Path Planning（土屋）</vt:lpstr>
      <vt:lpstr>Global Path Planning（土屋）</vt:lpstr>
      <vt:lpstr>Localization(吉内） </vt:lpstr>
      <vt:lpstr>Localization(吉内） </vt:lpstr>
      <vt:lpstr>実機確認 </vt:lpstr>
      <vt:lpstr>Local Path Planning（島田）</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チビチャレ進捗状況</dc:title>
  <dc:creator>土屋 一朗</dc:creator>
  <cp:lastModifiedBy>航 吉内</cp:lastModifiedBy>
  <cp:revision>89</cp:revision>
  <dcterms:created xsi:type="dcterms:W3CDTF">2019-03-07T19:44:25Z</dcterms:created>
  <dcterms:modified xsi:type="dcterms:W3CDTF">2019-04-19T15:03:22Z</dcterms:modified>
</cp:coreProperties>
</file>